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7" r:id="rId21"/>
    <p:sldId id="278" r:id="rId22"/>
    <p:sldId id="275" r:id="rId23"/>
    <p:sldId id="276" r:id="rId2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-149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A085-A80B-43C0-8F57-8A0F658687EF}" type="datetimeFigureOut">
              <a:rPr lang="hr-HR" smtClean="0"/>
              <a:pPr/>
              <a:t>11.12.2012.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6859-75BD-4A05-B835-CCD8443D63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A085-A80B-43C0-8F57-8A0F658687EF}" type="datetimeFigureOut">
              <a:rPr lang="hr-HR" smtClean="0"/>
              <a:pPr/>
              <a:t>11.12.2012.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6859-75BD-4A05-B835-CCD8443D63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A085-A80B-43C0-8F57-8A0F658687EF}" type="datetimeFigureOut">
              <a:rPr lang="hr-HR" smtClean="0"/>
              <a:pPr/>
              <a:t>11.12.2012.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6859-75BD-4A05-B835-CCD8443D63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A085-A80B-43C0-8F57-8A0F658687EF}" type="datetimeFigureOut">
              <a:rPr lang="hr-HR" smtClean="0"/>
              <a:pPr/>
              <a:t>11.12.2012.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6859-75BD-4A05-B835-CCD8443D63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A085-A80B-43C0-8F57-8A0F658687EF}" type="datetimeFigureOut">
              <a:rPr lang="hr-HR" smtClean="0"/>
              <a:pPr/>
              <a:t>11.12.2012.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6859-75BD-4A05-B835-CCD8443D63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A085-A80B-43C0-8F57-8A0F658687EF}" type="datetimeFigureOut">
              <a:rPr lang="hr-HR" smtClean="0"/>
              <a:pPr/>
              <a:t>11.12.2012.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6859-75BD-4A05-B835-CCD8443D63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A085-A80B-43C0-8F57-8A0F658687EF}" type="datetimeFigureOut">
              <a:rPr lang="hr-HR" smtClean="0"/>
              <a:pPr/>
              <a:t>11.12.2012.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6859-75BD-4A05-B835-CCD8443D63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A085-A80B-43C0-8F57-8A0F658687EF}" type="datetimeFigureOut">
              <a:rPr lang="hr-HR" smtClean="0"/>
              <a:pPr/>
              <a:t>11.12.2012.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6859-75BD-4A05-B835-CCD8443D63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A085-A80B-43C0-8F57-8A0F658687EF}" type="datetimeFigureOut">
              <a:rPr lang="hr-HR" smtClean="0"/>
              <a:pPr/>
              <a:t>11.12.2012.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6859-75BD-4A05-B835-CCD8443D63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A085-A80B-43C0-8F57-8A0F658687EF}" type="datetimeFigureOut">
              <a:rPr lang="hr-HR" smtClean="0"/>
              <a:pPr/>
              <a:t>11.12.2012.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6859-75BD-4A05-B835-CCD8443D63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A085-A80B-43C0-8F57-8A0F658687EF}" type="datetimeFigureOut">
              <a:rPr lang="hr-HR" smtClean="0"/>
              <a:pPr/>
              <a:t>11.12.2012.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6859-75BD-4A05-B835-CCD8443D631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CA085-A80B-43C0-8F57-8A0F658687EF}" type="datetimeFigureOut">
              <a:rPr lang="hr-HR" smtClean="0"/>
              <a:pPr/>
              <a:t>11.12.2012.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A6859-75BD-4A05-B835-CCD8443D631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476672"/>
            <a:ext cx="6858000" cy="2736304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POVIJEST NAŠIH SUSJEDA</a:t>
            </a:r>
            <a:br>
              <a:rPr lang="hr-HR" b="1" dirty="0" smtClean="0"/>
            </a:br>
            <a:r>
              <a:rPr lang="hr-HR" b="1" dirty="0" smtClean="0"/>
              <a:t>U PRVOJ POLOVICI 19. STOLJEĆA </a:t>
            </a: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sz="4400" dirty="0" smtClean="0">
                <a:solidFill>
                  <a:schemeClr val="tx1"/>
                </a:solidFill>
              </a:rPr>
              <a:t>Bosanski pašaluk</a:t>
            </a:r>
            <a:endParaRPr lang="hr-HR" sz="4400" dirty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 descr="IM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5675022" cy="5661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r-HR" sz="4400" dirty="0" smtClean="0">
                <a:solidFill>
                  <a:schemeClr val="tx1"/>
                </a:solidFill>
              </a:rPr>
              <a:t>Pobuna bosanskih feudalaca</a:t>
            </a:r>
            <a:endParaRPr lang="hr-HR" sz="4400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395536" y="1052736"/>
            <a:ext cx="8352928" cy="5400600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UZROK:  reforme sultana </a:t>
            </a:r>
            <a:r>
              <a:rPr lang="hr-HR" dirty="0" err="1" smtClean="0">
                <a:solidFill>
                  <a:schemeClr val="tx1"/>
                </a:solidFill>
              </a:rPr>
              <a:t>Mahmuda</a:t>
            </a:r>
            <a:r>
              <a:rPr lang="hr-HR" dirty="0" smtClean="0">
                <a:solidFill>
                  <a:schemeClr val="tx1"/>
                </a:solidFill>
              </a:rPr>
              <a:t> II.- ukinuo janjičarsku vojsku, spahijsku konjicu, hatišerifom iz 1839. ukinuo feudalni poredak u OC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VOĐA:  Husein- beg </a:t>
            </a:r>
            <a:r>
              <a:rPr lang="hr-HR" dirty="0" err="1" smtClean="0">
                <a:solidFill>
                  <a:schemeClr val="tx1"/>
                </a:solidFill>
              </a:rPr>
              <a:t>Gradaščević</a:t>
            </a:r>
            <a:r>
              <a:rPr lang="hr-HR" dirty="0" smtClean="0">
                <a:solidFill>
                  <a:schemeClr val="tx1"/>
                </a:solidFill>
              </a:rPr>
              <a:t>- Zmaj od Bosne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VRIJEME: 1831.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CILJEVI:  autonomija Bosanskog pašaluka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POSTIGNUĆA:0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POSLJEDICE:  1832. izdvajanje Hercegovine kao zasebnog pašaluka pod upravom Ali age </a:t>
            </a:r>
            <a:r>
              <a:rPr lang="hr-HR" dirty="0" err="1" smtClean="0">
                <a:solidFill>
                  <a:schemeClr val="tx1"/>
                </a:solidFill>
              </a:rPr>
              <a:t>Rizvanbegovića</a:t>
            </a:r>
            <a:r>
              <a:rPr lang="hr-HR" dirty="0" smtClean="0">
                <a:solidFill>
                  <a:schemeClr val="tx1"/>
                </a:solidFill>
              </a:rPr>
              <a:t> ( pomagao u gušenju ustanka )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sz="4000" dirty="0" err="1" smtClean="0">
                <a:solidFill>
                  <a:schemeClr val="tx1"/>
                </a:solidFill>
              </a:rPr>
              <a:t>Omer</a:t>
            </a:r>
            <a:r>
              <a:rPr lang="hr-HR" sz="4000" dirty="0" smtClean="0">
                <a:solidFill>
                  <a:schemeClr val="tx1"/>
                </a:solidFill>
              </a:rPr>
              <a:t>- paša </a:t>
            </a:r>
            <a:r>
              <a:rPr lang="hr-HR" sz="4000" dirty="0" err="1" smtClean="0">
                <a:solidFill>
                  <a:schemeClr val="tx1"/>
                </a:solidFill>
              </a:rPr>
              <a:t>Latas</a:t>
            </a:r>
            <a:r>
              <a:rPr lang="hr-HR" sz="4000" dirty="0" smtClean="0">
                <a:solidFill>
                  <a:schemeClr val="tx1"/>
                </a:solidFill>
              </a:rPr>
              <a:t> ( 1806.-1871.)</a:t>
            </a:r>
            <a:endParaRPr lang="hr-HR" sz="4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3511417" cy="4104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39952" y="1124744"/>
            <a:ext cx="5004048" cy="5589240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Zadatak: silom sprovesti reforme u Bosni kojima su se protivili bosanski feudalci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1850./1851. guši pobunu bosanskih feudalaca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prebacio je središte pokrajine iz Travnika u Sarajevo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ukinuo Hercegovački sandžak i priključio ga Bosanskom pašaluku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SRBIJA I CRNA GORA U PRVOJ POLOVICI 19. STOLJEĆA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sz="4000" dirty="0" smtClean="0">
                <a:solidFill>
                  <a:schemeClr val="tx1"/>
                </a:solidFill>
              </a:rPr>
              <a:t>I. I II. SRPSKI USTANAK</a:t>
            </a:r>
            <a:endParaRPr lang="hr-HR" sz="4000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hr-HR" dirty="0" err="1" smtClean="0">
                <a:solidFill>
                  <a:schemeClr val="tx1"/>
                </a:solidFill>
              </a:rPr>
              <a:t>Smederevski</a:t>
            </a:r>
            <a:r>
              <a:rPr lang="hr-HR" dirty="0" smtClean="0">
                <a:solidFill>
                  <a:schemeClr val="tx1"/>
                </a:solidFill>
              </a:rPr>
              <a:t> sandžak ili Beogradski pašaluk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u 18.st. vlast prigrabili janjičari- zloupotrebe vlasti- istjerani 1791., vraćaju se1799.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1804.  zapovjednici janjičara, dahije dali pogubiti srpske knezove- </a:t>
            </a:r>
            <a:r>
              <a:rPr lang="hr-HR" b="1" dirty="0" smtClean="0">
                <a:solidFill>
                  <a:schemeClr val="tx1"/>
                </a:solidFill>
              </a:rPr>
              <a:t>“sječa knezova”-  </a:t>
            </a:r>
            <a:r>
              <a:rPr lang="hr-HR" dirty="0" smtClean="0">
                <a:solidFill>
                  <a:schemeClr val="tx1"/>
                </a:solidFill>
              </a:rPr>
              <a:t>POČETAK I. SRPSKOG USTANKA- vođa: Đorđe Petrović- “Crni Đorđe”- 1813., ustanak ugušen, Petrović pobjegao u Beč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1815.g.  započeo DRUGI SRPSKI USTANAK- vođa Miloš </a:t>
            </a:r>
            <a:r>
              <a:rPr lang="hr-HR" dirty="0" err="1" smtClean="0">
                <a:solidFill>
                  <a:schemeClr val="tx1"/>
                </a:solidFill>
              </a:rPr>
              <a:t>Obrenović</a:t>
            </a:r>
            <a:r>
              <a:rPr lang="hr-HR" dirty="0" smtClean="0">
                <a:solidFill>
                  <a:schemeClr val="tx1"/>
                </a:solidFill>
              </a:rPr>
              <a:t>,- rezultat:  1830. autonomna kneževina Srbija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M. </a:t>
            </a:r>
            <a:r>
              <a:rPr lang="hr-HR" dirty="0" err="1" smtClean="0">
                <a:solidFill>
                  <a:schemeClr val="tx1"/>
                </a:solidFill>
              </a:rPr>
              <a:t>Obrenović</a:t>
            </a:r>
            <a:r>
              <a:rPr lang="hr-HR" dirty="0" smtClean="0">
                <a:solidFill>
                  <a:schemeClr val="tx1"/>
                </a:solidFill>
              </a:rPr>
              <a:t>- apsolutistička vlast- 1842.  </a:t>
            </a:r>
            <a:r>
              <a:rPr lang="hr-HR" dirty="0" err="1" smtClean="0">
                <a:solidFill>
                  <a:schemeClr val="tx1"/>
                </a:solidFill>
              </a:rPr>
              <a:t>Obrenovići</a:t>
            </a:r>
            <a:r>
              <a:rPr lang="hr-HR" dirty="0" smtClean="0">
                <a:solidFill>
                  <a:schemeClr val="tx1"/>
                </a:solidFill>
              </a:rPr>
              <a:t> svrgnuti,  Aleksandar </a:t>
            </a:r>
            <a:r>
              <a:rPr lang="hr-HR" dirty="0" err="1" smtClean="0">
                <a:solidFill>
                  <a:schemeClr val="tx1"/>
                </a:solidFill>
              </a:rPr>
              <a:t>Karađorđević</a:t>
            </a:r>
            <a:endParaRPr lang="hr-HR" dirty="0" smtClean="0">
              <a:solidFill>
                <a:schemeClr val="tx1"/>
              </a:solidFill>
            </a:endParaRPr>
          </a:p>
          <a:p>
            <a:r>
              <a:rPr lang="hr-HR" dirty="0" smtClean="0">
                <a:solidFill>
                  <a:schemeClr val="tx1"/>
                </a:solidFill>
              </a:rPr>
              <a:t>1844. , Ilija </a:t>
            </a:r>
            <a:r>
              <a:rPr lang="hr-HR" dirty="0" err="1" smtClean="0">
                <a:solidFill>
                  <a:schemeClr val="tx1"/>
                </a:solidFill>
              </a:rPr>
              <a:t>Garašanin</a:t>
            </a:r>
            <a:r>
              <a:rPr lang="hr-HR" dirty="0" smtClean="0">
                <a:solidFill>
                  <a:schemeClr val="tx1"/>
                </a:solidFill>
              </a:rPr>
              <a:t>, </a:t>
            </a:r>
            <a:r>
              <a:rPr lang="hr-HR" dirty="0" err="1" smtClean="0">
                <a:solidFill>
                  <a:schemeClr val="tx1"/>
                </a:solidFill>
              </a:rPr>
              <a:t>Načertanije</a:t>
            </a:r>
            <a:r>
              <a:rPr lang="hr-HR" dirty="0" smtClean="0">
                <a:solidFill>
                  <a:schemeClr val="tx1"/>
                </a:solidFill>
              </a:rPr>
              <a:t>- </a:t>
            </a:r>
            <a:r>
              <a:rPr lang="hr-HR" dirty="0" err="1" smtClean="0">
                <a:solidFill>
                  <a:schemeClr val="tx1"/>
                </a:solidFill>
              </a:rPr>
              <a:t>velikosrpaski</a:t>
            </a:r>
            <a:r>
              <a:rPr lang="hr-HR" dirty="0" smtClean="0">
                <a:solidFill>
                  <a:schemeClr val="tx1"/>
                </a:solidFill>
              </a:rPr>
              <a:t> program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Đorđe Petrović- </a:t>
            </a:r>
            <a:r>
              <a:rPr lang="hr-HR" dirty="0" err="1" smtClean="0">
                <a:solidFill>
                  <a:schemeClr val="tx1"/>
                </a:solidFill>
              </a:rPr>
              <a:t>Karađorđe</a:t>
            </a:r>
            <a:r>
              <a:rPr lang="hr-HR" dirty="0" smtClean="0">
                <a:solidFill>
                  <a:schemeClr val="tx1"/>
                </a:solidFill>
              </a:rPr>
              <a:t> i Miloš </a:t>
            </a:r>
            <a:r>
              <a:rPr lang="hr-HR" dirty="0" err="1" smtClean="0">
                <a:solidFill>
                  <a:schemeClr val="tx1"/>
                </a:solidFill>
              </a:rPr>
              <a:t>Obrenović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5458" y="1600200"/>
            <a:ext cx="324208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71808" y="1600200"/>
            <a:ext cx="31913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Vuk Stefanović Karadžić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816424" cy="457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4572000" y="1196752"/>
            <a:ext cx="4572000" cy="5661248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srpski jezikoslovac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Srbi svi i svuda, 1836./1849.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Srbi triju vjera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proglasio sve štokavce Srbima</a:t>
            </a:r>
          </a:p>
          <a:p>
            <a:r>
              <a:rPr lang="hr-HR" dirty="0">
                <a:solidFill>
                  <a:schemeClr val="tx1"/>
                </a:solidFill>
              </a:rPr>
              <a:t>k</a:t>
            </a:r>
            <a:r>
              <a:rPr lang="hr-HR" dirty="0" smtClean="0">
                <a:solidFill>
                  <a:schemeClr val="tx1"/>
                </a:solidFill>
              </a:rPr>
              <a:t>ajkavce pribrojio Slovencima, jedino čakavce smatrao Hrvatima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na negiranje hrvatskog naroda odgovorio Ante Starčević negacijom srpskog imena</a:t>
            </a:r>
          </a:p>
          <a:p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pPr algn="ctr"/>
            <a:r>
              <a:rPr lang="hr-HR" dirty="0" smtClean="0"/>
              <a:t>Kraljevina Srbija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001888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1878.g. na Berlinskom kongresu Srbija je dobila NEZAVISNOST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Milan </a:t>
            </a:r>
            <a:r>
              <a:rPr lang="hr-HR" dirty="0" err="1" smtClean="0">
                <a:solidFill>
                  <a:schemeClr val="tx1"/>
                </a:solidFill>
              </a:rPr>
              <a:t>Obrenović</a:t>
            </a:r>
            <a:r>
              <a:rPr lang="hr-HR" dirty="0" smtClean="0">
                <a:solidFill>
                  <a:schemeClr val="tx1"/>
                </a:solidFill>
              </a:rPr>
              <a:t>- dobri odnosi sa </a:t>
            </a:r>
            <a:r>
              <a:rPr lang="hr-HR" dirty="0" err="1" smtClean="0">
                <a:solidFill>
                  <a:schemeClr val="tx1"/>
                </a:solidFill>
              </a:rPr>
              <a:t>Austro</a:t>
            </a:r>
            <a:r>
              <a:rPr lang="hr-HR" dirty="0" smtClean="0">
                <a:solidFill>
                  <a:schemeClr val="tx1"/>
                </a:solidFill>
              </a:rPr>
              <a:t>-Ugarskom, loši odnosi sa Bugarskom ( zbog Makedonije )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1903.g. u atentatu ubijen Aleksandar </a:t>
            </a:r>
            <a:r>
              <a:rPr lang="hr-HR" dirty="0" err="1" smtClean="0">
                <a:solidFill>
                  <a:schemeClr val="tx1"/>
                </a:solidFill>
              </a:rPr>
              <a:t>Obrenović</a:t>
            </a:r>
            <a:r>
              <a:rPr lang="hr-HR" dirty="0" smtClean="0">
                <a:solidFill>
                  <a:schemeClr val="tx1"/>
                </a:solidFill>
              </a:rPr>
              <a:t>, na vlast doveden Petar </a:t>
            </a:r>
            <a:r>
              <a:rPr lang="hr-HR" dirty="0" err="1" smtClean="0">
                <a:solidFill>
                  <a:schemeClr val="tx1"/>
                </a:solidFill>
              </a:rPr>
              <a:t>Karađorđević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CRNA GORA U PRVOJ POLOVICI 19. STOLJEĆA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Crna Gora- Petar Petrović </a:t>
            </a:r>
            <a:r>
              <a:rPr lang="hr-HR" dirty="0" err="1" smtClean="0"/>
              <a:t>Njegoš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320480" cy="4968552"/>
          </a:xfrm>
          <a:ln>
            <a:noFill/>
          </a:ln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hr-HR" dirty="0" smtClean="0"/>
              <a:t>plemena- krvna osveta</a:t>
            </a:r>
          </a:p>
          <a:p>
            <a:r>
              <a:rPr lang="hr-HR" dirty="0" smtClean="0"/>
              <a:t>vladike- Cetinje</a:t>
            </a:r>
          </a:p>
          <a:p>
            <a:r>
              <a:rPr lang="hr-HR" dirty="0" smtClean="0"/>
              <a:t>Petar II. Petrović </a:t>
            </a:r>
            <a:r>
              <a:rPr lang="hr-HR" dirty="0" err="1" smtClean="0"/>
              <a:t>Njegoš</a:t>
            </a:r>
            <a:r>
              <a:rPr lang="hr-HR" dirty="0" smtClean="0"/>
              <a:t>, državnik i pjesnik, Gorski vijenac</a:t>
            </a:r>
          </a:p>
          <a:p>
            <a:r>
              <a:rPr lang="hr-HR" dirty="0" smtClean="0"/>
              <a:t>od 1852.g. kneževina</a:t>
            </a:r>
          </a:p>
          <a:p>
            <a:r>
              <a:rPr lang="hr-HR" dirty="0" smtClean="0"/>
              <a:t>1878. priznata neovisnost, od 1910. kraljevina</a:t>
            </a:r>
          </a:p>
          <a:p>
            <a:endParaRPr lang="hr-HR" b="1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hr-HR" b="1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hr-HR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21129" y="1600200"/>
            <a:ext cx="3092741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SLOVENIJA U PRVOJ POLOVICI 19. STOLJEĆA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HRVATI IZVAN HRVATSKE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Hrvati izvan Hrvatske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0364" y="1268760"/>
            <a:ext cx="8363272" cy="5029336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Gradišćanski Hrvati- </a:t>
            </a:r>
            <a:r>
              <a:rPr lang="hr-HR" dirty="0" err="1" smtClean="0"/>
              <a:t>Burgenland</a:t>
            </a:r>
            <a:r>
              <a:rPr lang="hr-HR" dirty="0" smtClean="0"/>
              <a:t>- </a:t>
            </a:r>
            <a:r>
              <a:rPr lang="hr-HR" dirty="0" err="1" smtClean="0"/>
              <a:t>Hiža</a:t>
            </a:r>
            <a:r>
              <a:rPr lang="hr-HR" dirty="0" smtClean="0"/>
              <a:t> zlata ( Zlatni dom ) , Lovre Bogović; Mate </a:t>
            </a:r>
            <a:r>
              <a:rPr lang="hr-HR" dirty="0" err="1" smtClean="0"/>
              <a:t>Meršić</a:t>
            </a:r>
            <a:r>
              <a:rPr lang="hr-HR" dirty="0" smtClean="0"/>
              <a:t> </a:t>
            </a:r>
            <a:r>
              <a:rPr lang="hr-HR" dirty="0" err="1" smtClean="0"/>
              <a:t>Miloradić</a:t>
            </a:r>
            <a:r>
              <a:rPr lang="hr-HR" dirty="0" smtClean="0"/>
              <a:t>, Naše novine, 1910.g.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Moliški Hrvati- Italija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Južna Ugarska- Bačka i Baranja ( danas Vojvodina u R Srbiji) te oko </a:t>
            </a:r>
            <a:r>
              <a:rPr lang="hr-HR" dirty="0" err="1" smtClean="0"/>
              <a:t>Temišvara</a:t>
            </a:r>
            <a:r>
              <a:rPr lang="hr-HR" dirty="0" smtClean="0"/>
              <a:t> u Rumunjskoj- Bunjevci i Šokci- Subotica i </a:t>
            </a:r>
            <a:r>
              <a:rPr lang="hr-HR" dirty="0" err="1" smtClean="0"/>
              <a:t>Sombor</a:t>
            </a:r>
            <a:r>
              <a:rPr lang="hr-HR" dirty="0" smtClean="0"/>
              <a:t>; Ivan Antunović, Bunjevačke i šokačke novine, 1870.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Marija Terezija ( 1740.-1780.)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5" name="Rezervirano mjesto sadržaja 4" descr="IMG_0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0384" y="1196752"/>
            <a:ext cx="8003232" cy="4050731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0" y="5301208"/>
            <a:ext cx="9144000" cy="1556792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1745.g. kao nagradu za pomoć u ratu s Pruskom                      ( Rat za austrijsku baštinu ) MT je obnovila slavonske županije Virovitičku, Požešku i Srijemsku koje su tada vraćene pod vlast hrvatskog bana i sabora; 7 županija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7768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Josip II. ( 1780.-1790.)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 descr="IMG_00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49642" y="1124744"/>
            <a:ext cx="6444716" cy="4095481"/>
          </a:xfrm>
        </p:spPr>
      </p:pic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0" y="5373216"/>
            <a:ext cx="9144000" cy="1484784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Uveo je niz promjena u HM, primjerice i novi teritorijalno-upravni sustav podijelivši 1785. Hrvatsku i Ugarsku na okruge, prethodne 1784. uveo je njemački jezik kao službeni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Slovenske zemlje u prvoj polovici 19. stoljeća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7" name="Rezervirano mjesto sadržaja 6" descr="IMG_0001 - kopij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5022843" cy="4608512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004048" y="2537520"/>
            <a:ext cx="4139952" cy="4320480"/>
          </a:xfr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2400" dirty="0" smtClean="0">
                <a:solidFill>
                  <a:schemeClr val="tx1"/>
                </a:solidFill>
              </a:rPr>
              <a:t>Slovenci su živjeli u austrijskim pokrajinama: Štajerska, Koruška, Kranjska, Gorička, Istra, te u području oko grada Trsta. Manji broj Slovenca živio je u Ugarskoj, u </a:t>
            </a:r>
            <a:r>
              <a:rPr lang="hr-HR" sz="2400" dirty="0" err="1" smtClean="0">
                <a:solidFill>
                  <a:schemeClr val="tx1"/>
                </a:solidFill>
              </a:rPr>
              <a:t>Prekomurju</a:t>
            </a:r>
            <a:r>
              <a:rPr lang="hr-HR" sz="2400" dirty="0" smtClean="0">
                <a:solidFill>
                  <a:schemeClr val="tx1"/>
                </a:solidFill>
              </a:rPr>
              <a:t>.  Najviše ih živjelo je u pokrajini Kranjskoj, čiji je glavni grad Ljubljana</a:t>
            </a:r>
            <a:endParaRPr lang="hr-H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r-HR" sz="3600" dirty="0" smtClean="0">
                <a:solidFill>
                  <a:schemeClr val="tx1"/>
                </a:solidFill>
              </a:rPr>
              <a:t>Političke i društvene prilike u slovenskim zemljama uoči Preporoda ( 1848. )</a:t>
            </a:r>
            <a:endParaRPr lang="hr-HR" sz="3600" dirty="0">
              <a:solidFill>
                <a:schemeClr val="tx1"/>
              </a:solidFill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0" y="1889448"/>
            <a:ext cx="6851104" cy="4968552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hr-HR" sz="3000" dirty="0" smtClean="0">
                <a:solidFill>
                  <a:schemeClr val="tx1"/>
                </a:solidFill>
              </a:rPr>
              <a:t>politička rascjepkanost- pokrajinska imena</a:t>
            </a:r>
          </a:p>
          <a:p>
            <a:r>
              <a:rPr lang="hr-HR" sz="3000" dirty="0" smtClean="0">
                <a:solidFill>
                  <a:schemeClr val="tx1"/>
                </a:solidFill>
              </a:rPr>
              <a:t>centralizirana uprava u rukama Bečkog dvora</a:t>
            </a:r>
          </a:p>
          <a:p>
            <a:r>
              <a:rPr lang="hr-HR" sz="3000" dirty="0" smtClean="0">
                <a:solidFill>
                  <a:schemeClr val="tx1"/>
                </a:solidFill>
              </a:rPr>
              <a:t>politička vlast- njemačko činovništvo i plemstvo</a:t>
            </a:r>
          </a:p>
          <a:p>
            <a:r>
              <a:rPr lang="hr-HR" sz="3000" dirty="0" smtClean="0">
                <a:solidFill>
                  <a:schemeClr val="tx1"/>
                </a:solidFill>
              </a:rPr>
              <a:t>gospodarstvo- njemačko građanstvo</a:t>
            </a:r>
          </a:p>
          <a:p>
            <a:r>
              <a:rPr lang="hr-HR" sz="3000" dirty="0" smtClean="0">
                <a:solidFill>
                  <a:schemeClr val="tx1"/>
                </a:solidFill>
              </a:rPr>
              <a:t>jezične prilike-plemstvo i građanstvo- njemačko, seljaštvo- slovensko- germanizacija</a:t>
            </a:r>
          </a:p>
          <a:p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6" name="Slika 5" descr="IMG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6797" y="1628800"/>
            <a:ext cx="2737203" cy="1988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Slovenski narodni preporod- </a:t>
            </a:r>
            <a:r>
              <a:rPr lang="hr-HR" dirty="0" err="1" smtClean="0">
                <a:solidFill>
                  <a:schemeClr val="tx1"/>
                </a:solidFill>
              </a:rPr>
              <a:t>Franze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 err="1" smtClean="0">
                <a:solidFill>
                  <a:schemeClr val="tx1"/>
                </a:solidFill>
              </a:rPr>
              <a:t>Prešeren</a:t>
            </a:r>
            <a:r>
              <a:rPr lang="hr-HR" dirty="0" smtClean="0">
                <a:solidFill>
                  <a:schemeClr val="tx1"/>
                </a:solidFill>
              </a:rPr>
              <a:t> ( 1800-1849.)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3528392" cy="44104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0" y="1628800"/>
            <a:ext cx="4572000" cy="52292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Cilj: borba za slovenski književni jezik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Vođa: France </a:t>
            </a:r>
            <a:r>
              <a:rPr lang="hr-HR" dirty="0" err="1" smtClean="0">
                <a:solidFill>
                  <a:schemeClr val="tx1"/>
                </a:solidFill>
              </a:rPr>
              <a:t>Prešeren</a:t>
            </a:r>
            <a:r>
              <a:rPr lang="hr-HR" dirty="0" smtClean="0">
                <a:solidFill>
                  <a:schemeClr val="tx1"/>
                </a:solidFill>
              </a:rPr>
              <a:t>, najznačajniji slovenski preporoditelj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kranjsko narječje- zajedničko svim Slovencima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pisac romantizma: Sonetni vijenac, ljubavna lirika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Kranjska </a:t>
            </a:r>
            <a:r>
              <a:rPr lang="hr-HR" dirty="0" err="1" smtClean="0">
                <a:solidFill>
                  <a:schemeClr val="tx1"/>
                </a:solidFill>
              </a:rPr>
              <a:t>čbelica</a:t>
            </a:r>
            <a:endParaRPr lang="hr-HR" dirty="0" smtClean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sz="4000" dirty="0" smtClean="0">
                <a:solidFill>
                  <a:schemeClr val="tx1"/>
                </a:solidFill>
              </a:rPr>
              <a:t>Stanko </a:t>
            </a:r>
            <a:r>
              <a:rPr lang="hr-HR" sz="4000" dirty="0" err="1" smtClean="0">
                <a:solidFill>
                  <a:schemeClr val="tx1"/>
                </a:solidFill>
              </a:rPr>
              <a:t>Vraz</a:t>
            </a:r>
            <a:r>
              <a:rPr lang="hr-HR" sz="4000" dirty="0" smtClean="0">
                <a:solidFill>
                  <a:schemeClr val="tx1"/>
                </a:solidFill>
              </a:rPr>
              <a:t> ( 1810.-1851.)</a:t>
            </a:r>
            <a:endParaRPr lang="hr-HR" sz="4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3024336" cy="4382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3923928" y="1340768"/>
            <a:ext cx="5112568" cy="4805136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Slovenac, pravim imenom Jakob </a:t>
            </a:r>
            <a:r>
              <a:rPr lang="hr-HR" dirty="0" err="1" smtClean="0">
                <a:solidFill>
                  <a:schemeClr val="tx1"/>
                </a:solidFill>
              </a:rPr>
              <a:t>Frass</a:t>
            </a:r>
            <a:endParaRPr lang="hr-HR" dirty="0" smtClean="0">
              <a:solidFill>
                <a:schemeClr val="tx1"/>
              </a:solidFill>
            </a:endParaRPr>
          </a:p>
          <a:p>
            <a:r>
              <a:rPr lang="hr-HR" dirty="0" smtClean="0">
                <a:solidFill>
                  <a:schemeClr val="tx1"/>
                </a:solidFill>
              </a:rPr>
              <a:t>Ilirac i suradnik Ljudevita Gaja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smatrao je da se Slovenci trebaju ujediniti s Hrvatima kako bi se lakše mogli oduprijeti Beču. Tu ideju nije prihvaćao </a:t>
            </a:r>
            <a:r>
              <a:rPr lang="hr-HR" dirty="0" err="1" smtClean="0">
                <a:solidFill>
                  <a:schemeClr val="tx1"/>
                </a:solidFill>
              </a:rPr>
              <a:t>Franze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 err="1" smtClean="0">
                <a:solidFill>
                  <a:schemeClr val="tx1"/>
                </a:solidFill>
              </a:rPr>
              <a:t>Prešeren</a:t>
            </a:r>
            <a:endParaRPr lang="hr-HR" dirty="0" smtClean="0">
              <a:solidFill>
                <a:schemeClr val="tx1"/>
              </a:solidFill>
            </a:endParaRPr>
          </a:p>
          <a:p>
            <a:r>
              <a:rPr lang="hr-HR" dirty="0" smtClean="0">
                <a:solidFill>
                  <a:schemeClr val="tx1"/>
                </a:solidFill>
              </a:rPr>
              <a:t>pisac romantizma: Đulabije, pjesnička zbirka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/>
            </a:r>
            <a:br>
              <a:rPr lang="hr-HR" dirty="0" smtClean="0">
                <a:solidFill>
                  <a:schemeClr val="tx1"/>
                </a:solidFill>
              </a:rPr>
            </a:br>
            <a:r>
              <a:rPr lang="hr-HR" dirty="0" smtClean="0">
                <a:solidFill>
                  <a:schemeClr val="tx1"/>
                </a:solidFill>
              </a:rPr>
              <a:t/>
            </a:r>
            <a:br>
              <a:rPr lang="hr-HR" dirty="0" smtClean="0">
                <a:solidFill>
                  <a:schemeClr val="tx1"/>
                </a:solidFill>
              </a:rPr>
            </a:br>
            <a:r>
              <a:rPr lang="hr-HR" dirty="0" smtClean="0">
                <a:solidFill>
                  <a:schemeClr val="tx1"/>
                </a:solidFill>
              </a:rPr>
              <a:t/>
            </a:r>
            <a:br>
              <a:rPr lang="hr-HR" dirty="0" smtClean="0">
                <a:solidFill>
                  <a:schemeClr val="tx1"/>
                </a:solidFill>
              </a:rPr>
            </a:br>
            <a:r>
              <a:rPr lang="hr-HR" dirty="0" smtClean="0">
                <a:solidFill>
                  <a:schemeClr val="tx1"/>
                </a:solidFill>
              </a:rPr>
              <a:t>1848. program UJEDINJENA SLOVENIJA</a:t>
            </a:r>
            <a:br>
              <a:rPr lang="hr-HR" dirty="0" smtClean="0">
                <a:solidFill>
                  <a:schemeClr val="tx1"/>
                </a:solidFill>
              </a:rPr>
            </a:br>
            <a:r>
              <a:rPr lang="hr-HR" dirty="0" smtClean="0">
                <a:solidFill>
                  <a:schemeClr val="tx1"/>
                </a:solidFill>
              </a:rPr>
              <a:t/>
            </a:r>
            <a:br>
              <a:rPr lang="hr-HR" dirty="0" smtClean="0">
                <a:solidFill>
                  <a:schemeClr val="tx1"/>
                </a:solidFill>
              </a:rPr>
            </a:br>
            <a:r>
              <a:rPr lang="hr-HR" dirty="0" smtClean="0">
                <a:solidFill>
                  <a:schemeClr val="tx1"/>
                </a:solidFill>
              </a:rPr>
              <a:t/>
            </a:r>
            <a:br>
              <a:rPr lang="hr-HR" dirty="0" smtClean="0">
                <a:solidFill>
                  <a:schemeClr val="tx1"/>
                </a:solidFill>
              </a:rPr>
            </a:b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468052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hr-HR" i="1" dirty="0" smtClean="0">
                <a:solidFill>
                  <a:schemeClr val="tx1"/>
                </a:solidFill>
              </a:rPr>
              <a:t>Što mi Slovenci zahtijevamo </a:t>
            </a:r>
            <a:r>
              <a:rPr lang="hr-HR" dirty="0" smtClean="0">
                <a:solidFill>
                  <a:schemeClr val="tx1"/>
                </a:solidFill>
              </a:rPr>
              <a:t>iz proljeća  1848.g.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1. Da se svi Slovenci kao najbliža braća ujedinimo u jedan narod i da svi zajedno imamo jedan slovenski sabor (….)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2. Slovenski jezik mora imati u slovenskim krajevima potpuno pravo koje ima njemački u njemačkim, talijanski u talijanskim (…)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3. Mora nam biti slobodno uvesti slovenski jezik u sve urede i više i niže škole u Sloveniji (…)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BIH U PRVOJ POLOVICI 19. STOLJEĆA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hr-HR" sz="4000" dirty="0" smtClean="0">
                <a:solidFill>
                  <a:schemeClr val="tx1"/>
                </a:solidFill>
              </a:rPr>
              <a:t>BiH u prvoj polovici 19. stoljeća</a:t>
            </a:r>
            <a:endParaRPr lang="hr-HR" sz="4000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51920" y="1340768"/>
            <a:ext cx="4968552" cy="4946104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Bosanski pašaluk, dio OC- veziri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vjerski sastav: </a:t>
            </a:r>
            <a:r>
              <a:rPr lang="hr-HR" dirty="0" err="1" smtClean="0">
                <a:solidFill>
                  <a:schemeClr val="tx1"/>
                </a:solidFill>
              </a:rPr>
              <a:t>muslimani</a:t>
            </a:r>
            <a:r>
              <a:rPr lang="hr-HR" dirty="0" smtClean="0">
                <a:solidFill>
                  <a:schemeClr val="tx1"/>
                </a:solidFill>
              </a:rPr>
              <a:t>, pravoslavni, katolici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franjevci- širitelji preporodnih ideja u među Hrvatima u BiH- fra Ivan Frano Jukić, Bosanski prijatelj, 1850.g.</a:t>
            </a:r>
          </a:p>
          <a:p>
            <a:endParaRPr lang="hr-HR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3190886" cy="4248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808</Words>
  <Application>Microsoft Office PowerPoint</Application>
  <PresentationFormat>Prikaz na zaslonu (4:3)</PresentationFormat>
  <Paragraphs>83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4" baseType="lpstr">
      <vt:lpstr>Office tema</vt:lpstr>
      <vt:lpstr>POVIJEST NAŠIH SUSJEDA U PRVOJ POLOVICI 19. STOLJEĆA </vt:lpstr>
      <vt:lpstr>SLOVENIJA U PRVOJ POLOVICI 19. STOLJEĆA</vt:lpstr>
      <vt:lpstr>Slovenske zemlje u prvoj polovici 19. stoljeća</vt:lpstr>
      <vt:lpstr>Političke i društvene prilike u slovenskim zemljama uoči Preporoda ( 1848. )</vt:lpstr>
      <vt:lpstr>Slovenski narodni preporod- Franze Prešeren ( 1800-1849.)</vt:lpstr>
      <vt:lpstr>Stanko Vraz ( 1810.-1851.)</vt:lpstr>
      <vt:lpstr>   1848. program UJEDINJENA SLOVENIJA   </vt:lpstr>
      <vt:lpstr>BIH U PRVOJ POLOVICI 19. STOLJEĆA</vt:lpstr>
      <vt:lpstr>BiH u prvoj polovici 19. stoljeća</vt:lpstr>
      <vt:lpstr>Bosanski pašaluk</vt:lpstr>
      <vt:lpstr>Pobuna bosanskih feudalaca</vt:lpstr>
      <vt:lpstr>Omer- paša Latas ( 1806.-1871.)</vt:lpstr>
      <vt:lpstr>SRBIJA I CRNA GORA U PRVOJ POLOVICI 19. STOLJEĆA</vt:lpstr>
      <vt:lpstr>I. I II. SRPSKI USTANAK</vt:lpstr>
      <vt:lpstr>Đorđe Petrović- Karađorđe i Miloš Obrenović</vt:lpstr>
      <vt:lpstr>Vuk Stefanović Karadžić</vt:lpstr>
      <vt:lpstr>Kraljevina Srbija</vt:lpstr>
      <vt:lpstr>CRNA GORA U PRVOJ POLOVICI 19. STOLJEĆA</vt:lpstr>
      <vt:lpstr>Crna Gora- Petar Petrović Njegoš</vt:lpstr>
      <vt:lpstr>HRVATI IZVAN HRVATSKE</vt:lpstr>
      <vt:lpstr>Hrvati izvan Hrvatske</vt:lpstr>
      <vt:lpstr>Marija Terezija ( 1740.-1780.)</vt:lpstr>
      <vt:lpstr>Josip II. ( 1780.-1790.)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POVIJEST NAŠIH SUSJEDA U PRVOJ POLOVICI 19. STOLJEĆA</dc:title>
  <dc:creator>nina</dc:creator>
  <cp:lastModifiedBy>zdenka</cp:lastModifiedBy>
  <cp:revision>32</cp:revision>
  <dcterms:created xsi:type="dcterms:W3CDTF">2011-02-13T14:50:41Z</dcterms:created>
  <dcterms:modified xsi:type="dcterms:W3CDTF">2012-12-11T09:43:20Z</dcterms:modified>
</cp:coreProperties>
</file>