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0" r:id="rId5"/>
    <p:sldId id="282" r:id="rId6"/>
    <p:sldId id="283" r:id="rId7"/>
    <p:sldId id="276" r:id="rId8"/>
    <p:sldId id="277" r:id="rId9"/>
    <p:sldId id="279" r:id="rId10"/>
    <p:sldId id="258" r:id="rId11"/>
    <p:sldId id="259" r:id="rId12"/>
    <p:sldId id="278" r:id="rId13"/>
    <p:sldId id="263" r:id="rId14"/>
    <p:sldId id="261" r:id="rId15"/>
    <p:sldId id="262" r:id="rId16"/>
    <p:sldId id="280" r:id="rId17"/>
    <p:sldId id="265" r:id="rId18"/>
    <p:sldId id="266" r:id="rId19"/>
    <p:sldId id="264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33CCFF"/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74" autoAdjust="0"/>
  </p:normalViewPr>
  <p:slideViewPr>
    <p:cSldViewPr snapToObjects="1" showGuides="1"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7A665-8F0C-4DEA-A9B1-C67996C8C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39566-856C-4622-BA36-F72F13E96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9F82E-1ADF-46A2-A98B-D1047ABB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2AAA48-1AC9-42E8-BA3B-11D2345D8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0AB748-59A4-4CA9-A0B7-73970A0C0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C42FD9-0E76-4D99-8C56-1DD3CCED5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1EE79B-93FC-4FE8-8DEA-CDE8BA20D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707DE5-2732-41A8-AAB9-6E95DFF65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31094-505E-4EFC-A0DA-DD15EC4F9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D3E05-0B12-47CC-A23F-CDB5170AB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9684-627D-47AF-9F84-F09CC7705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A4290-553B-4BBF-A3E1-18FA9B852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CAC48-F080-4B1F-A606-8AAAE386F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71F3D-6DB3-486B-8998-4F138583C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212D3-FEF3-454E-9940-958557E93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7A745-D5F8-4975-83F9-F437F2665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0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stilove teksta matrice</a:t>
            </a:r>
          </a:p>
          <a:p>
            <a:pPr lvl="1"/>
            <a:r>
              <a:rPr lang="en-US" smtClean="0"/>
              <a:t>Druga razina</a:t>
            </a:r>
          </a:p>
          <a:p>
            <a:pPr lvl="2"/>
            <a:r>
              <a:rPr lang="en-US" smtClean="0"/>
              <a:t>Treća razina</a:t>
            </a:r>
          </a:p>
          <a:p>
            <a:pPr lvl="3"/>
            <a:r>
              <a:rPr lang="en-US" smtClean="0"/>
              <a:t>Četvrta razina</a:t>
            </a:r>
          </a:p>
          <a:p>
            <a:pPr lvl="4"/>
            <a:r>
              <a:rPr lang="en-U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39CBF46-FD6B-45A6-A15C-641ECECBD0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ani-slide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247650"/>
            <a:ext cx="8991600" cy="904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600200"/>
          </a:xfrm>
        </p:spPr>
        <p:txBody>
          <a:bodyPr/>
          <a:lstStyle/>
          <a:p>
            <a:r>
              <a:rPr lang="hr-HR" sz="4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HRVATSKO PITANJE U</a:t>
            </a:r>
            <a:br>
              <a:rPr lang="hr-HR" sz="4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sz="4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1930-im GODINAMA</a:t>
            </a:r>
            <a:endParaRPr lang="en-US" sz="440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3" name="Picture 5" descr="j01865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4800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hr-H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1929.g. uhićeni Maček i Pribićević</a:t>
            </a:r>
          </a:p>
        </p:txBody>
      </p:sp>
      <p:pic>
        <p:nvPicPr>
          <p:cNvPr id="52238" name="Picture 14" descr="04-Svetozar-Pribicevi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657350"/>
            <a:ext cx="2454275" cy="3543300"/>
          </a:xfrm>
          <a:noFill/>
          <a:ln/>
        </p:spPr>
      </p:pic>
      <p:pic>
        <p:nvPicPr>
          <p:cNvPr id="52237" name="Picture 13" descr="Vladko_mace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1775" y="1657350"/>
            <a:ext cx="2708275" cy="3543300"/>
          </a:xfrm>
          <a:noFill/>
          <a:ln/>
        </p:spPr>
      </p:pic>
      <p:sp>
        <p:nvSpPr>
          <p:cNvPr id="52243" name="Rectangle 19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5410200"/>
            <a:ext cx="7772400" cy="1447800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1800">
                <a:solidFill>
                  <a:srgbClr val="FFFF00"/>
                </a:solidFill>
              </a:rPr>
              <a:t>Zbog protestiranja uvođenju diktature 1929.g. uhićeni su vođe SDK-a Maček i Pribićević, Maček je optužen da plete zavjeru protiv države. Sud za zaštiti države u Beogradu oslobodio je Mačeka optužbi. Pribićević je bio u kućnom pritvoru sve do 1931.g. kada mu je dopušteno da napusti zemlju. Odlazi u Čehoslavačku gdje je napisao knjigu </a:t>
            </a:r>
            <a:r>
              <a:rPr lang="hr-HR" sz="1800" i="1">
                <a:solidFill>
                  <a:srgbClr val="FFFF00"/>
                </a:solidFill>
              </a:rPr>
              <a:t>Diktatura kralja Aleksandra</a:t>
            </a:r>
            <a:r>
              <a:rPr lang="hr-HR" sz="1800">
                <a:solidFill>
                  <a:srgbClr val="FFFF00"/>
                </a:solidFill>
              </a:rPr>
              <a:t>. Umire od raka pluća u Pragu 1936.g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Juraj Krnjević i Augustin Košutić odlaze u inozemstvo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4648200"/>
            <a:ext cx="7772400" cy="1981200"/>
          </a:xfrm>
          <a:solidFill>
            <a:schemeClr val="accent2"/>
          </a:solidFill>
        </p:spPr>
        <p:txBody>
          <a:bodyPr/>
          <a:lstStyle/>
          <a:p>
            <a:r>
              <a:rPr lang="hr-HR" sz="2400" dirty="0">
                <a:solidFill>
                  <a:srgbClr val="FFFF00"/>
                </a:solidFill>
              </a:rPr>
              <a:t>Krnjević i Košutić ugledni članovi HSS-a nakon uvođenja Diktature odlaze u inozemstvo ( Ženeva i Beč ) te 25. siječnja 1930. upućuju Ligi naroda Memorandum u kojem u 8 točaka opisuju položaj Hrvatske unutar Kraljevine Jugoslavije.</a:t>
            </a:r>
          </a:p>
        </p:txBody>
      </p:sp>
      <p:pic>
        <p:nvPicPr>
          <p:cNvPr id="59400" name="Picture 8" descr="krnjevi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2400" y="1752600"/>
            <a:ext cx="2017713" cy="2895600"/>
          </a:xfrm>
          <a:noFill/>
          <a:ln/>
        </p:spPr>
      </p:pic>
      <p:pic>
        <p:nvPicPr>
          <p:cNvPr id="59401" name="Picture 9" descr="kosuti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9075" y="1752600"/>
            <a:ext cx="2166938" cy="289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3200" dirty="0" smtClean="0">
                <a:solidFill>
                  <a:srgbClr val="FFFF00"/>
                </a:solidFill>
              </a:rPr>
              <a:t>Memorandum upućen Ligi naroda u </a:t>
            </a:r>
            <a:r>
              <a:rPr lang="hr-HR" sz="3200" dirty="0" err="1" smtClean="0">
                <a:solidFill>
                  <a:srgbClr val="FFFF00"/>
                </a:solidFill>
              </a:rPr>
              <a:t>Genevi</a:t>
            </a:r>
            <a:r>
              <a:rPr lang="hr-HR" sz="3200" dirty="0" smtClean="0">
                <a:solidFill>
                  <a:srgbClr val="FFFF00"/>
                </a:solidFill>
              </a:rPr>
              <a:t> 25. siječnja 1930.g.</a:t>
            </a:r>
            <a:endParaRPr lang="hr-HR" sz="3200" dirty="0">
              <a:solidFill>
                <a:srgbClr val="FFFF00"/>
              </a:solidFill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2000" dirty="0" smtClean="0">
                <a:solidFill>
                  <a:srgbClr val="FFFF00"/>
                </a:solidFill>
              </a:rPr>
              <a:t>zabranjena je uporaba imena hrvatskog naroda</a:t>
            </a:r>
          </a:p>
          <a:p>
            <a:r>
              <a:rPr lang="hr-HR" sz="2000" dirty="0" smtClean="0">
                <a:solidFill>
                  <a:srgbClr val="FFFF00"/>
                </a:solidFill>
              </a:rPr>
              <a:t>zabranjeni su hrvatski grb i zastava hrvatska</a:t>
            </a:r>
          </a:p>
          <a:p>
            <a:r>
              <a:rPr lang="hr-HR" sz="2000" dirty="0" smtClean="0">
                <a:solidFill>
                  <a:srgbClr val="FFFF00"/>
                </a:solidFill>
              </a:rPr>
              <a:t>raspuštena su i dapače zabranjena hrvatska kulturna i znanstvena društva</a:t>
            </a:r>
          </a:p>
          <a:p>
            <a:r>
              <a:rPr lang="hr-HR" sz="2000" dirty="0" smtClean="0">
                <a:solidFill>
                  <a:srgbClr val="FFFF00"/>
                </a:solidFill>
              </a:rPr>
              <a:t>istisnut je hrvatski jezik iz škola i javnih služba</a:t>
            </a:r>
          </a:p>
          <a:p>
            <a:r>
              <a:rPr lang="hr-HR" sz="2000" dirty="0" smtClean="0">
                <a:solidFill>
                  <a:srgbClr val="FFFF00"/>
                </a:solidFill>
              </a:rPr>
              <a:t>krivotvorena je i brisana hrvatska povijest u školskim knjigama</a:t>
            </a:r>
          </a:p>
          <a:p>
            <a:r>
              <a:rPr lang="hr-HR" sz="2000" dirty="0" smtClean="0">
                <a:solidFill>
                  <a:srgbClr val="FFFF00"/>
                </a:solidFill>
              </a:rPr>
              <a:t>samovoljno su hrvatske zemlje razdrobljene </a:t>
            </a:r>
          </a:p>
          <a:p>
            <a:r>
              <a:rPr lang="hr-HR" sz="2000" dirty="0" smtClean="0">
                <a:solidFill>
                  <a:srgbClr val="FFFF00"/>
                </a:solidFill>
              </a:rPr>
              <a:t>samovoljno su raspisani porezi i druga javna podavanja,koji se silovito utjeruju i bez kontrole troše većinom u Srbiji</a:t>
            </a:r>
          </a:p>
          <a:p>
            <a:r>
              <a:rPr lang="hr-HR" sz="2000" dirty="0" smtClean="0">
                <a:solidFill>
                  <a:srgbClr val="FFFF00"/>
                </a:solidFill>
              </a:rPr>
              <a:t>probleme Hrvatske i Srbije treba riješiti,pa osigurati provedbu samoodređenja Hrvatske</a:t>
            </a:r>
          </a:p>
          <a:p>
            <a:endParaRPr lang="hr-HR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r-HR" sz="2400" dirty="0" smtClean="0">
                <a:solidFill>
                  <a:srgbClr val="FFFF00"/>
                </a:solidFill>
              </a:rPr>
              <a:t>	</a:t>
            </a:r>
            <a:endParaRPr lang="hr-H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solidFill>
            <a:schemeClr val="accent2"/>
          </a:solidFill>
        </p:spPr>
        <p:txBody>
          <a:bodyPr/>
          <a:lstStyle/>
          <a:p>
            <a:r>
              <a:rPr lang="hr-H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DVA RJEŠENJA HRVATSKOG PITANJA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hr-HR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1.) </a:t>
            </a:r>
            <a:r>
              <a:rPr lang="hr-HR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SDK:</a:t>
            </a:r>
            <a:r>
              <a:rPr lang="hr-HR" sz="3600" u="sng" dirty="0" smtClean="0">
                <a:solidFill>
                  <a:srgbClr val="FFFF00"/>
                </a:solidFill>
              </a:rPr>
              <a:t>ostanak </a:t>
            </a:r>
            <a:r>
              <a:rPr lang="hr-HR" sz="3600" u="sng" dirty="0">
                <a:solidFill>
                  <a:srgbClr val="FFFF00"/>
                </a:solidFill>
              </a:rPr>
              <a:t>u preuređenoj Kraljevini Jugoslaviji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25227"/>
            <a:ext cx="7391400" cy="5105400"/>
          </a:xfrm>
          <a:solidFill>
            <a:schemeClr val="accent2"/>
          </a:solidFill>
        </p:spPr>
        <p:txBody>
          <a:bodyPr/>
          <a:lstStyle/>
          <a:p>
            <a:r>
              <a:rPr lang="hr-HR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Zagrebačke punktacije, 1932.g.</a:t>
            </a:r>
          </a:p>
          <a:p>
            <a:r>
              <a:rPr lang="hr-HR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donijeli je članovi SDK ( </a:t>
            </a:r>
            <a:r>
              <a:rPr lang="hr-HR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Vladko</a:t>
            </a:r>
            <a:r>
              <a:rPr lang="hr-HR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Maček ) u suradnji sa HSP-om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hr-H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Mile Budak)</a:t>
            </a:r>
          </a:p>
          <a:p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potpisnici u ime HSS-a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Ante 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Trumbić, Josip </a:t>
            </a:r>
            <a:r>
              <a:rPr lang="hr-H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Predavec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Juraj Šutej; u ime SDS-a: Dušan Bošković, prota Dušan </a:t>
            </a:r>
            <a:r>
              <a:rPr lang="hr-H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Kecmanović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Sava Kosanović, Većeslav </a:t>
            </a:r>
            <a:r>
              <a:rPr lang="hr-H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Vilder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</a:t>
            </a:r>
            <a:r>
              <a:rPr lang="hr-H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Hinko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Krizman</a:t>
            </a:r>
            <a:endParaRPr lang="hr-HR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Maček uhićen i u Beogradu 1933. osuđen na tri godine zatvora, krajem 1934.g. pušten iz zatvora</a:t>
            </a:r>
          </a:p>
        </p:txBody>
      </p:sp>
      <p:pic>
        <p:nvPicPr>
          <p:cNvPr id="4" name="Picture 13" descr="Vladko_mac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400" y="4629150"/>
            <a:ext cx="1703592" cy="22288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sz="3600" u="sng" dirty="0" smtClean="0">
                <a:solidFill>
                  <a:srgbClr val="FFFF00"/>
                </a:solidFill>
              </a:rPr>
              <a:t>2) USTAŠE: </a:t>
            </a:r>
            <a:r>
              <a:rPr lang="hr-HR" sz="3600" u="sng" dirty="0">
                <a:solidFill>
                  <a:srgbClr val="FFFF00"/>
                </a:solidFill>
              </a:rPr>
              <a:t>samostalna hrvatska država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4267200" cy="4114800"/>
          </a:xfrm>
          <a:solidFill>
            <a:schemeClr val="accent2"/>
          </a:solidFill>
        </p:spPr>
        <p:txBody>
          <a:bodyPr/>
          <a:lstStyle/>
          <a:p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HSP, Ante Pavelić </a:t>
            </a:r>
          </a:p>
          <a:p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1929., 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Italija</a:t>
            </a:r>
          </a:p>
          <a:p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1930.-Ustaša- 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hrvatski oslobodilački pokret</a:t>
            </a:r>
          </a:p>
          <a:p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nasilje:“U borbi za svete ciljeve sva su sredstva dopuštena,pa i ona najstrašnija.”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5542" name="Picture 6" descr="Ante_Pavel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33600"/>
            <a:ext cx="289242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Ustaški logori u Italiji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5" name="Rezervirano mjesto sadržaja 4" descr="IM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5215466" cy="3200400"/>
          </a:xfrm>
          <a:ln>
            <a:solidFill>
              <a:schemeClr val="accent1"/>
            </a:solidFill>
          </a:ln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876800" y="3276600"/>
            <a:ext cx="4114800" cy="35814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Ustaški logor u Italiji. Uz podršku talijanskih fašističkih vlasti, pripadnici ustaške organizacije osnivaju od 1932. do 1934.g. logore za terorističku obuku ustaša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143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3600" dirty="0">
                <a:solidFill>
                  <a:srgbClr val="FFFF00"/>
                </a:solidFill>
              </a:rPr>
              <a:t>1934.g.-atentat na kralja Aleksandra u Marseillesu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267200" cy="4876800"/>
          </a:xfrm>
          <a:solidFill>
            <a:schemeClr val="accent2"/>
          </a:solidFill>
        </p:spPr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u listopadu 1934.g. prilikom službenog posjeta kralja Aleksandra Francuskoj, ustaše u suradnji s VMRO-om organizirali su atentat u kojem je smrtno stradao kralj i francuski ministar vanjskih poslova Louis </a:t>
            </a:r>
            <a:r>
              <a:rPr lang="hr-HR" dirty="0" err="1">
                <a:solidFill>
                  <a:srgbClr val="FFFF00"/>
                </a:solidFill>
              </a:rPr>
              <a:t>Barthou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70674" name="Picture 18" descr="12-Ubistvo-kralja-Aleksand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695700"/>
            <a:ext cx="4343400" cy="2809875"/>
          </a:xfrm>
          <a:noFill/>
          <a:ln/>
        </p:spPr>
      </p:pic>
      <p:pic>
        <p:nvPicPr>
          <p:cNvPr id="70669" name="Picture 13" descr="King_Alexander_assasina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15025" y="1981200"/>
            <a:ext cx="3000375" cy="1714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solidFill>
            <a:schemeClr val="accent2"/>
          </a:solidFill>
        </p:spPr>
        <p:txBody>
          <a:bodyPr/>
          <a:lstStyle/>
          <a:p>
            <a:r>
              <a:rPr lang="hr-HR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Namjesništvo</a:t>
            </a:r>
          </a:p>
        </p:txBody>
      </p:sp>
      <p:pic>
        <p:nvPicPr>
          <p:cNvPr id="72711" name="Picture 7" descr="petar2_19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854200"/>
            <a:ext cx="2087563" cy="2971800"/>
          </a:xfrm>
          <a:noFill/>
          <a:ln/>
        </p:spPr>
      </p:pic>
      <p:sp>
        <p:nvSpPr>
          <p:cNvPr id="72713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181600"/>
            <a:ext cx="9144000" cy="1524000"/>
          </a:xfrm>
          <a:solidFill>
            <a:schemeClr val="accent2"/>
          </a:solidFill>
        </p:spPr>
        <p:txBody>
          <a:bodyPr/>
          <a:lstStyle/>
          <a:p>
            <a:r>
              <a:rPr lang="hr-HR" sz="2400" dirty="0">
                <a:solidFill>
                  <a:srgbClr val="FFFF00"/>
                </a:solidFill>
              </a:rPr>
              <a:t>Sin kralja Aleksandra, Petar bio je jedanaestogodišnjak  u vrijeme atentat. Na čelo države došlo je NAMJESNIŠTVO koje je imalo 3 člana. Glavnu ulogu u Namjesništvu imao je knez Pavle, rođak ubijenog kralja.</a:t>
            </a:r>
          </a:p>
        </p:txBody>
      </p:sp>
      <p:pic>
        <p:nvPicPr>
          <p:cNvPr id="72714" name="Picture 10" descr="Paul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854200"/>
            <a:ext cx="2022475" cy="2971800"/>
          </a:xfrm>
          <a:noFill/>
          <a:ln/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531813" y="3886200"/>
            <a:ext cx="1677987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>
                <a:solidFill>
                  <a:srgbClr val="FFFF00"/>
                </a:solidFill>
                <a:latin typeface="Arial Unicode MS" pitchFamily="34" charset="-128"/>
              </a:rPr>
              <a:t>malodobni </a:t>
            </a:r>
          </a:p>
          <a:p>
            <a:pPr algn="ctr"/>
            <a:r>
              <a:rPr lang="hr-HR">
                <a:solidFill>
                  <a:srgbClr val="FFFF00"/>
                </a:solidFill>
                <a:latin typeface="Arial Unicode MS" pitchFamily="34" charset="-128"/>
              </a:rPr>
              <a:t>Petar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899275" y="4006850"/>
            <a:ext cx="1982788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>
                <a:solidFill>
                  <a:srgbClr val="FFFF00"/>
                </a:solidFill>
                <a:latin typeface="Arial Unicode MS" pitchFamily="34" charset="-128"/>
              </a:rPr>
              <a:t>knez Pavle</a:t>
            </a:r>
          </a:p>
          <a:p>
            <a:pPr algn="ctr"/>
            <a:r>
              <a:rPr lang="hr-HR">
                <a:solidFill>
                  <a:srgbClr val="FFFF00"/>
                </a:solidFill>
                <a:latin typeface="Arial Unicode MS" pitchFamily="34" charset="-128"/>
              </a:rPr>
              <a:t>Karađorđević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Vlada Milana Stojadinovića </a:t>
            </a:r>
            <a:br>
              <a:rPr lang="hr-HR" sz="36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sz="36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(1935.-1939.)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sz="2400">
                <a:solidFill>
                  <a:srgbClr val="FFFF00"/>
                </a:solidFill>
              </a:rPr>
              <a:t>sklon suradnji s Njemačkom i Italijom</a:t>
            </a:r>
          </a:p>
          <a:p>
            <a:r>
              <a:rPr lang="hr-HR" sz="2400">
                <a:solidFill>
                  <a:srgbClr val="FFFF00"/>
                </a:solidFill>
              </a:rPr>
              <a:t>nije sklon rješenju hrvatskog pitanja</a:t>
            </a:r>
          </a:p>
          <a:p>
            <a:r>
              <a:rPr lang="hr-HR" sz="2400">
                <a:solidFill>
                  <a:srgbClr val="FFFF00"/>
                </a:solidFill>
              </a:rPr>
              <a:t>oslonac na policiju i oružništvo: Senj i Sibinj</a:t>
            </a:r>
          </a:p>
          <a:p>
            <a:r>
              <a:rPr lang="hr-HR" sz="2400">
                <a:solidFill>
                  <a:srgbClr val="FFFF00"/>
                </a:solidFill>
              </a:rPr>
              <a:t>propao sporazum s Katoličkom crkvom            ( konkordat )</a:t>
            </a:r>
          </a:p>
        </p:txBody>
      </p:sp>
      <p:pic>
        <p:nvPicPr>
          <p:cNvPr id="69639" name="Picture 7" descr="MStojadinov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981200"/>
            <a:ext cx="28575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Ponovimo!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133600"/>
          </a:xfrm>
          <a:solidFill>
            <a:schemeClr val="accent2"/>
          </a:solidFill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Objasni pojam HRVATSKO PITANJE!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Navedi </a:t>
            </a:r>
            <a:r>
              <a:rPr lang="hr-HR" dirty="0">
                <a:solidFill>
                  <a:srgbClr val="FFFF00"/>
                </a:solidFill>
              </a:rPr>
              <a:t>obilježja </a:t>
            </a:r>
            <a:r>
              <a:rPr lang="hr-HR" dirty="0" err="1">
                <a:solidFill>
                  <a:srgbClr val="FFFF00"/>
                </a:solidFill>
              </a:rPr>
              <a:t>šestosiječanjske</a:t>
            </a:r>
            <a:r>
              <a:rPr lang="hr-HR" dirty="0">
                <a:solidFill>
                  <a:srgbClr val="FFFF00"/>
                </a:solidFill>
              </a:rPr>
              <a:t> diktature!</a:t>
            </a:r>
          </a:p>
          <a:p>
            <a:r>
              <a:rPr lang="hr-HR" dirty="0">
                <a:solidFill>
                  <a:srgbClr val="FFFF00"/>
                </a:solidFill>
              </a:rPr>
              <a:t>Objasni pojmove otvorena diktatura i prikrivena diktatura!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Izbori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1938</a:t>
            </a: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5486400"/>
            <a:ext cx="7772400" cy="990600"/>
          </a:xfrm>
          <a:solidFill>
            <a:schemeClr val="accent2"/>
          </a:solidFill>
        </p:spPr>
        <p:txBody>
          <a:bodyPr/>
          <a:lstStyle/>
          <a:p>
            <a:r>
              <a:rPr lang="hr-HR" sz="2400">
                <a:solidFill>
                  <a:srgbClr val="FFFF00"/>
                </a:solidFill>
              </a:rPr>
              <a:t>velike izborne pobjede HSS-a: 82,6</a:t>
            </a:r>
            <a:r>
              <a:rPr lang="en-US" sz="2400">
                <a:solidFill>
                  <a:srgbClr val="FFFF00"/>
                </a:solidFill>
              </a:rPr>
              <a:t>%</a:t>
            </a:r>
            <a:r>
              <a:rPr lang="hr-HR" sz="2400">
                <a:solidFill>
                  <a:srgbClr val="FFFF00"/>
                </a:solidFill>
              </a:rPr>
              <a:t> u Savskoj banovini i 78,8</a:t>
            </a:r>
            <a:r>
              <a:rPr lang="en-US" sz="2400">
                <a:solidFill>
                  <a:srgbClr val="FFFF00"/>
                </a:solidFill>
              </a:rPr>
              <a:t>%</a:t>
            </a:r>
            <a:r>
              <a:rPr lang="hr-HR" sz="2400">
                <a:solidFill>
                  <a:srgbClr val="FFFF00"/>
                </a:solidFill>
              </a:rPr>
              <a:t> u Primorskoj banovini ( 1938.)</a:t>
            </a:r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76806" name="Picture 6" descr="djevzb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68913" y="2128838"/>
            <a:ext cx="3189287" cy="2947987"/>
          </a:xfrm>
          <a:noFill/>
          <a:ln/>
        </p:spPr>
      </p:pic>
      <p:pic>
        <p:nvPicPr>
          <p:cNvPr id="76807" name="Picture 7" descr="seljz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133600"/>
            <a:ext cx="4430713" cy="2943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NAPOKON RIJEŠENO HRVATSKO PITANJE</a:t>
            </a:r>
          </a:p>
        </p:txBody>
      </p:sp>
      <p:pic>
        <p:nvPicPr>
          <p:cNvPr id="78853" name="Picture 5" descr="cv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750" y="1973263"/>
            <a:ext cx="5016500" cy="3209925"/>
          </a:xfrm>
          <a:noFill/>
          <a:ln/>
        </p:spPr>
      </p:pic>
      <p:sp>
        <p:nvSpPr>
          <p:cNvPr id="788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257800"/>
            <a:ext cx="7772400" cy="13716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hr-HR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26.8.1939.G. sporazumom Cvetković- Maček utemeljena je BANOVINA HRVATSKA kao posebna autonomna jedinica unutar Kraljevine Jugoslavije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hr-HR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BANOVINA HRVATSKA</a:t>
            </a: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600700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hr-HR" sz="2000" dirty="0">
                <a:solidFill>
                  <a:srgbClr val="FFFF00"/>
                </a:solidFill>
              </a:rPr>
              <a:t>Banovina Hrvatska obuhvaćala je teritorij Savske i Primorske banovine te kotareve s većinskim hrvatskim stanovništvom: Dubrovnik, Travnik, </a:t>
            </a:r>
            <a:r>
              <a:rPr lang="hr-HR" sz="2000" dirty="0" err="1">
                <a:solidFill>
                  <a:srgbClr val="FFFF00"/>
                </a:solidFill>
              </a:rPr>
              <a:t>Fojnica</a:t>
            </a:r>
            <a:r>
              <a:rPr lang="hr-HR" sz="2000" dirty="0">
                <a:solidFill>
                  <a:srgbClr val="FFFF00"/>
                </a:solidFill>
              </a:rPr>
              <a:t>, Gradačac, Derventa</a:t>
            </a:r>
            <a:r>
              <a:rPr lang="hr-HR" sz="2000" dirty="0" smtClean="0">
                <a:solidFill>
                  <a:srgbClr val="FFFF00"/>
                </a:solidFill>
              </a:rPr>
              <a:t>, Brčko </a:t>
            </a:r>
            <a:r>
              <a:rPr lang="hr-HR" sz="2000" dirty="0">
                <a:solidFill>
                  <a:srgbClr val="FFFF00"/>
                </a:solidFill>
              </a:rPr>
              <a:t>Šid i Ilok.</a:t>
            </a:r>
          </a:p>
        </p:txBody>
      </p:sp>
      <p:pic>
        <p:nvPicPr>
          <p:cNvPr id="81929" name="Picture 9" descr="Bannate_19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709" y="1371600"/>
            <a:ext cx="1276350" cy="2057400"/>
          </a:xfrm>
          <a:prstGeom prst="rect">
            <a:avLst/>
          </a:prstGeom>
          <a:noFill/>
        </p:spPr>
      </p:pic>
      <p:pic>
        <p:nvPicPr>
          <p:cNvPr id="7" name="Rezervirano mjesto sadržaja 6" descr="11. Banovina Hrvatska u8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00200"/>
            <a:ext cx="4270309" cy="3953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Uređenje Banovine Hrvatske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zakonodavna, upravna i sudska </a:t>
            </a:r>
            <a:r>
              <a:rPr lang="hr-HR" sz="2400" i="1">
                <a:solidFill>
                  <a:srgbClr val="FFFF00"/>
                </a:solidFill>
              </a:rPr>
              <a:t>autonomija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upravna vlast: banska vlada na čelu s banom  ( Ivan Šubašić ) 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zakonodavna vlast: Hrvatski sabor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autonomni poslovi: gospodarstvo, prosvjeta, zdravstvo, sudstvo, unutarnji poslovi</a:t>
            </a:r>
          </a:p>
        </p:txBody>
      </p:sp>
      <p:pic>
        <p:nvPicPr>
          <p:cNvPr id="86021" name="Picture 5" descr="subas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6338" y="1981200"/>
            <a:ext cx="307022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Protivnici sporazuma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solidFill>
            <a:schemeClr val="accent2"/>
          </a:solidFill>
        </p:spPr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A) srpske oporbene stranke: “ Srbi na okup.”</a:t>
            </a:r>
          </a:p>
          <a:p>
            <a:r>
              <a:rPr lang="hr-HR" dirty="0">
                <a:solidFill>
                  <a:srgbClr val="FFFF00"/>
                </a:solidFill>
              </a:rPr>
              <a:t>B) ustaški pokret: “ Maček izdajica.”</a:t>
            </a:r>
          </a:p>
          <a:p>
            <a:r>
              <a:rPr lang="hr-HR" dirty="0">
                <a:solidFill>
                  <a:srgbClr val="FFFF00"/>
                </a:solidFill>
              </a:rPr>
              <a:t>C) KPJ: “ Sporazum rješava samo hrvatsko nacionalno pitanje, a druga zanemaruje</a:t>
            </a:r>
            <a:r>
              <a:rPr lang="hr-HR" dirty="0" smtClean="0">
                <a:solidFill>
                  <a:srgbClr val="FFFF00"/>
                </a:solidFill>
              </a:rPr>
              <a:t>.”</a:t>
            </a:r>
            <a:endParaRPr lang="hr-HR" dirty="0"/>
          </a:p>
          <a:p>
            <a:r>
              <a:rPr lang="hr-HR" dirty="0">
                <a:solidFill>
                  <a:srgbClr val="FFFF00"/>
                </a:solidFill>
              </a:rPr>
              <a:t>KPJ- odbacuje unitarizam te prihvaća ideju o višenacionalnoj jugoslavenskoj državi te federativnom </a:t>
            </a:r>
            <a:r>
              <a:rPr lang="hr-HR" dirty="0" smtClean="0">
                <a:solidFill>
                  <a:srgbClr val="FFFF00"/>
                </a:solidFill>
              </a:rPr>
              <a:t>uređenju:1937. osnovana KPH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hr-HR">
                <a:solidFill>
                  <a:srgbClr val="FFFF00"/>
                </a:solidFill>
              </a:rPr>
              <a:t>KPJ- nova politika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3962400" cy="3810000"/>
          </a:xfrm>
          <a:solidFill>
            <a:schemeClr val="accent2"/>
          </a:solidFill>
        </p:spPr>
        <p:txBody>
          <a:bodyPr/>
          <a:lstStyle/>
          <a:p>
            <a:r>
              <a:rPr lang="hr-HR" sz="2400">
                <a:solidFill>
                  <a:srgbClr val="FFFF00"/>
                </a:solidFill>
              </a:rPr>
              <a:t>KPJ- odbacuje unitarizam te prihvaća ideju o višenacionalnoj jugoslavenskoj državi te federativnom uređenju</a:t>
            </a:r>
          </a:p>
          <a:p>
            <a:r>
              <a:rPr lang="hr-HR" sz="2400">
                <a:solidFill>
                  <a:srgbClr val="FFFF00"/>
                </a:solidFill>
              </a:rPr>
              <a:t>1937. na čelo KPJ dolazi Josip Broz Tito kao generalni sekretar stranke</a:t>
            </a:r>
          </a:p>
          <a:p>
            <a:endParaRPr lang="hr-HR" sz="2400">
              <a:solidFill>
                <a:srgbClr val="FFFF00"/>
              </a:solidFill>
            </a:endParaRPr>
          </a:p>
        </p:txBody>
      </p:sp>
      <p:pic>
        <p:nvPicPr>
          <p:cNvPr id="88073" name="Picture 9" descr="tito_-_bomba_ki_proces_1928_3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05000"/>
            <a:ext cx="299720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>
                <a:solidFill>
                  <a:srgbClr val="FFFF00"/>
                </a:solidFill>
              </a:rPr>
              <a:t>Ponovimo!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>
                <a:solidFill>
                  <a:srgbClr val="FFFF00"/>
                </a:solidFill>
              </a:rPr>
              <a:t>Kako je rješenje hrvatskog pitanja u 30-tima vidio HSS, a kako ustaški pokret?</a:t>
            </a:r>
          </a:p>
          <a:p>
            <a:r>
              <a:rPr lang="hr-HR">
                <a:solidFill>
                  <a:srgbClr val="FFFF00"/>
                </a:solidFill>
              </a:rPr>
              <a:t>Koje su bile posljedice atentata na kralja Aleksandra?</a:t>
            </a:r>
          </a:p>
          <a:p>
            <a:r>
              <a:rPr lang="hr-HR">
                <a:solidFill>
                  <a:srgbClr val="FFFF00"/>
                </a:solidFill>
              </a:rPr>
              <a:t>Koje su međunarodne okolnosti u drugoj polovici 30-tih godina utjecale na prilike u Kraljevini Jugoslaviji? Kao se to odrazilo na položaj Hrvatske?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>
                <a:solidFill>
                  <a:srgbClr val="FFFF00"/>
                </a:solidFill>
              </a:rPr>
              <a:t>Ponovimo!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  <a:solidFill>
            <a:schemeClr val="accent2"/>
          </a:solidFill>
        </p:spPr>
        <p:txBody>
          <a:bodyPr/>
          <a:lstStyle/>
          <a:p>
            <a:r>
              <a:rPr lang="hr-HR" sz="2400">
                <a:solidFill>
                  <a:srgbClr val="FFFF00"/>
                </a:solidFill>
              </a:rPr>
              <a:t>Kada je sklopljen sporazum Cvetković-Maček? Navedi njegove dvije najvažnije odluke!</a:t>
            </a:r>
          </a:p>
          <a:p>
            <a:r>
              <a:rPr lang="hr-HR" sz="2400">
                <a:solidFill>
                  <a:srgbClr val="FFFF00"/>
                </a:solidFill>
              </a:rPr>
              <a:t>Koji je teritorij obuhvaćala Banovina Hrvatska? Kakav je bio njezin položaj u Kraljevini Jugoslaviji?</a:t>
            </a:r>
          </a:p>
          <a:p>
            <a:r>
              <a:rPr lang="hr-HR" sz="2400">
                <a:solidFill>
                  <a:srgbClr val="FFFF00"/>
                </a:solidFill>
              </a:rPr>
              <a:t>Zašto su se Sporazumu protivile a) srpske oporbene stranke, b) ustaški pokret, c) KPJ?</a:t>
            </a:r>
          </a:p>
          <a:p>
            <a:r>
              <a:rPr lang="hr-HR" sz="2400">
                <a:solidFill>
                  <a:srgbClr val="FFFF00"/>
                </a:solidFill>
              </a:rPr>
              <a:t>U čemu se ogledala promjena stava KPJ o nacionalnom pitanju? Tko je u to vrijeme postao njezin generalni sekretar?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solidFill>
            <a:schemeClr val="accent2"/>
          </a:solidFill>
        </p:spPr>
        <p:txBody>
          <a:bodyPr/>
          <a:lstStyle/>
          <a:p>
            <a:r>
              <a:rPr lang="hr-HR">
                <a:solidFill>
                  <a:srgbClr val="FFFF00"/>
                </a:solidFill>
              </a:rPr>
              <a:t>Ponovimo!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atentat na članove HSS-a u Narodnoj skupštini u Beogradu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siječanjska diktatura ( otvorena i prikrivena diktatura)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podjela na banovine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2 rješenja hrvatskog pitanja u 1930.-tima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ustaški pokret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atentat na kralja Aleksandra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Namjesništvo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vlada Milana Stojadinovića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sporazum Cvetković- Maček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Banovina Hrvatska</a:t>
            </a:r>
          </a:p>
          <a:p>
            <a:pPr>
              <a:lnSpc>
                <a:spcPct val="90000"/>
              </a:lnSpc>
            </a:pPr>
            <a:r>
              <a:rPr lang="hr-HR" sz="2400">
                <a:solidFill>
                  <a:srgbClr val="FFFF00"/>
                </a:solidFill>
              </a:rPr>
              <a:t>protivnici sporazuma Cvetković- Maček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1931. Oktroirani ustav</a:t>
            </a:r>
            <a:endParaRPr lang="hr-H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124200"/>
          </a:xfrm>
          <a:solidFill>
            <a:schemeClr val="accent2"/>
          </a:solidFill>
        </p:spPr>
        <p:txBody>
          <a:bodyPr/>
          <a:lstStyle/>
          <a:p>
            <a:r>
              <a:rPr lang="hr-H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1929.-1931.- OTVORENA DIKTATURA</a:t>
            </a:r>
          </a:p>
          <a:p>
            <a:r>
              <a:rPr lang="hr-H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1931. do 1934.- PIKRIVENA DIKTATURA</a:t>
            </a:r>
            <a:endParaRPr lang="hr-H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Milan Šufflay ( 1879.-1931.)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47" name="Picture 7" descr="Suffl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0938" y="1828800"/>
            <a:ext cx="2986087" cy="4267200"/>
          </a:xfrm>
          <a:noFill/>
          <a:ln/>
        </p:spPr>
      </p:pic>
      <p:sp>
        <p:nvSpPr>
          <p:cNvPr id="6144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057400"/>
            <a:ext cx="4419600" cy="4038600"/>
          </a:xfrm>
          <a:solidFill>
            <a:schemeClr val="accent2"/>
          </a:solidFill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Ø"/>
            </a:pPr>
            <a:r>
              <a:rPr lang="hr-HR" sz="2400" dirty="0" smtClean="0">
                <a:solidFill>
                  <a:srgbClr val="FFFF00"/>
                </a:solidFill>
              </a:rPr>
              <a:t>Povjesničar, u </a:t>
            </a:r>
            <a:r>
              <a:rPr lang="hr-HR" sz="2400" dirty="0">
                <a:solidFill>
                  <a:srgbClr val="FFFF00"/>
                </a:solidFill>
              </a:rPr>
              <a:t>svijetu poznati albanolog. </a:t>
            </a:r>
            <a:r>
              <a:rPr lang="hr-HR" sz="2400" dirty="0" smtClean="0">
                <a:solidFill>
                  <a:srgbClr val="FFFF00"/>
                </a:solidFill>
              </a:rPr>
              <a:t>1931.g. na </a:t>
            </a:r>
            <a:r>
              <a:rPr lang="hr-HR" sz="2400" dirty="0">
                <a:solidFill>
                  <a:srgbClr val="FFFF00"/>
                </a:solidFill>
              </a:rPr>
              <a:t>smrt je pretučen </a:t>
            </a:r>
            <a:r>
              <a:rPr lang="hr-HR" sz="2400" dirty="0" smtClean="0">
                <a:solidFill>
                  <a:srgbClr val="FFFF00"/>
                </a:solidFill>
              </a:rPr>
              <a:t>u </a:t>
            </a:r>
            <a:r>
              <a:rPr lang="hr-HR" sz="2400" dirty="0">
                <a:solidFill>
                  <a:srgbClr val="FFFF00"/>
                </a:solidFill>
              </a:rPr>
              <a:t>jednoj zagrebačkoj ulici. Podržavao je politiku Hrvatske stranke prava. Poznata je njegova izjava: “Posve je svejedno da li sjedim u malom zatvoru ili u velikoj tamnici koja se zove Hrvatska.”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905000"/>
          </a:xfrm>
          <a:solidFill>
            <a:schemeClr val="accent2"/>
          </a:solidFill>
        </p:spPr>
        <p:txBody>
          <a:bodyPr/>
          <a:lstStyle/>
          <a:p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Odlomak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međunarodne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peticije povodom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ubojstva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hrvatskog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znanstvenika Milana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Šufflaya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travnju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1931.Peticiju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potpisali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sl-S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Einstein i Heinrich Mann</a:t>
            </a:r>
            <a:endParaRPr lang="hr-H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743200"/>
            <a:ext cx="9067800" cy="41148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hr-HR" dirty="0" smtClean="0">
                <a:solidFill>
                  <a:srgbClr val="FFFF00"/>
                </a:solidFill>
              </a:rPr>
              <a:t>«Mi ne možemo propustiti, a da Međunarodnu ligu za ljudska prava ne upozorimo na događaje, koji su dne 18. veljače o. g. [1931.] doveli do umorstva hrvatskoga učenjaka </a:t>
            </a:r>
            <a:r>
              <a:rPr lang="hr-HR" dirty="0" err="1" smtClean="0">
                <a:solidFill>
                  <a:srgbClr val="FFFF00"/>
                </a:solidFill>
              </a:rPr>
              <a:t>dr</a:t>
            </a:r>
            <a:r>
              <a:rPr lang="hr-HR" dirty="0" smtClean="0">
                <a:solidFill>
                  <a:srgbClr val="FFFF00"/>
                </a:solidFill>
              </a:rPr>
              <a:t>. Milana Šufflaya. Kada je ovaj učenjak spomenutoga dana išao kući, bio je u Zagrebu na cesti iza leđa napadnut i, prema našem izvještaju, željeznom motkom umoren. Slijedećega dana on je ovim teškim ozljedama podlegao i dne 22. veljače je na Mirogoju pokopan uz hrvatske mučenike.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  <a:solidFill>
            <a:schemeClr val="accent2"/>
          </a:solidFill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Profesor Milan Šufflay bio je poznat po svojim brojnim znanstvenim djelima i radnjama. Zagrebačke novine nisu međutim smjele izvješćivati o djelovanju ovog učenjaka, čak je i osmrtnica zaplijenjena, a brzojavne sažalnice nisu smjele biti otpremane. Nije bilo dozvoljeno objaviti vrijeme pogreba, a zabranjeno je bilo izvjesiti žalobnu zastavu na zgradi Sveučilišta. Školsku mladež, koja je prisustvovala sprovodu, </a:t>
            </a:r>
            <a:r>
              <a:rPr lang="hr-HR" dirty="0" err="1" smtClean="0">
                <a:solidFill>
                  <a:srgbClr val="FFFF00"/>
                </a:solidFill>
              </a:rPr>
              <a:t>policajne</a:t>
            </a:r>
            <a:r>
              <a:rPr lang="hr-HR" dirty="0" smtClean="0">
                <a:solidFill>
                  <a:srgbClr val="FFFF00"/>
                </a:solidFill>
              </a:rPr>
              <a:t> vlasti izagnaše iz Zagreba, a hrvatske narodne trobojnice, kojima su vijenci bili urešeni, odstraniše.”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Josip </a:t>
            </a:r>
            <a:r>
              <a:rPr lang="hr-HR" dirty="0" err="1" smtClean="0">
                <a:solidFill>
                  <a:srgbClr val="FFFF00"/>
                </a:solidFill>
              </a:rPr>
              <a:t>Predavec</a:t>
            </a:r>
            <a:r>
              <a:rPr lang="hr-HR" dirty="0" smtClean="0">
                <a:solidFill>
                  <a:srgbClr val="FFFF00"/>
                </a:solidFill>
              </a:rPr>
              <a:t> ( 1884.-1933.)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0"/>
            <a:ext cx="4724400" cy="43434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Na najvećem udaru režima u vrijeme diktature našlo se vodstvo HSS-a, zabranjenog već u siječnju 1929.g. Žrtvom je postao potpredsjednik stranke Josip </a:t>
            </a:r>
            <a:r>
              <a:rPr lang="hr-HR" dirty="0" err="1" smtClean="0">
                <a:solidFill>
                  <a:srgbClr val="FFFF00"/>
                </a:solidFill>
              </a:rPr>
              <a:t>Predavec</a:t>
            </a:r>
            <a:r>
              <a:rPr lang="hr-HR" dirty="0" smtClean="0">
                <a:solidFill>
                  <a:srgbClr val="FFFF00"/>
                </a:solidFill>
              </a:rPr>
              <a:t> koji je ubijen u atentatu ispred svoje kuće 1933. g.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5" name="Rezervirano mjesto sadržaja 4" descr="IMG_0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2531" y="2057400"/>
            <a:ext cx="3445669" cy="4187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Stjepan Javor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733800"/>
            <a:ext cx="4648200" cy="2667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2400" dirty="0" smtClean="0">
                <a:solidFill>
                  <a:srgbClr val="FFFF00"/>
                </a:solidFill>
              </a:rPr>
              <a:t>Pravaš, zbog političkog djelovanja osuđen na 20 godina zatvora. U ožujku 1936. iscrpljen zlostavljanjima i štrajkovima glađu umro kao zatvorenik u Srijemskoj </a:t>
            </a:r>
            <a:r>
              <a:rPr lang="hr-HR" sz="2400" dirty="0" err="1" smtClean="0">
                <a:solidFill>
                  <a:srgbClr val="FFFF00"/>
                </a:solidFill>
              </a:rPr>
              <a:t>Mitrovici</a:t>
            </a:r>
            <a:r>
              <a:rPr lang="hr-HR" sz="2400" dirty="0" smtClean="0">
                <a:solidFill>
                  <a:srgbClr val="FFFF00"/>
                </a:solidFill>
              </a:rPr>
              <a:t>.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5" name="Rezervirano mjesto sadržaja 4" descr="IMG_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3582" y="1981200"/>
            <a:ext cx="297601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67600" cy="10668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Senjske žrtve,1937.g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4724400"/>
            <a:ext cx="8001000" cy="18288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2000" dirty="0" smtClean="0">
                <a:solidFill>
                  <a:srgbClr val="FFFF00"/>
                </a:solidFill>
              </a:rPr>
              <a:t>Hrvatsko pjevačko društvo </a:t>
            </a:r>
            <a:r>
              <a:rPr lang="hr-HR" sz="2000" dirty="0" err="1" smtClean="0">
                <a:solidFill>
                  <a:srgbClr val="FFFF00"/>
                </a:solidFill>
              </a:rPr>
              <a:t>Trebević</a:t>
            </a:r>
            <a:r>
              <a:rPr lang="hr-HR" sz="2000" dirty="0" smtClean="0">
                <a:solidFill>
                  <a:srgbClr val="FFFF00"/>
                </a:solidFill>
              </a:rPr>
              <a:t> iz Sarajeva 9. svibnja 1937.g. stiglo je u Senj gdje su trebali održati koncert. Na taj su koncert izletničkim autobusima stigli omladinci i omladinke iz Gospića, s hrvatskom zastavom. Pri povratku s koncerta mlade su Gospićane napali žandari, ubivši pritom šest mladića i jednu djevojku.</a:t>
            </a:r>
            <a:endParaRPr lang="hr-HR" sz="2000" dirty="0">
              <a:solidFill>
                <a:srgbClr val="FFFF00"/>
              </a:solidFill>
            </a:endParaRPr>
          </a:p>
        </p:txBody>
      </p:sp>
      <p:pic>
        <p:nvPicPr>
          <p:cNvPr id="5" name="Rezervirano mjesto sadržaja 4" descr="IMG_0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447799"/>
            <a:ext cx="4920141" cy="3138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BlueLine">
  <a:themeElements>
    <a:clrScheme name="AnimatedBlueLi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imatedBlueLine">
      <a:majorFont>
        <a:latin typeface="Swis721 Ex BT"/>
        <a:ea typeface=""/>
        <a:cs typeface=""/>
      </a:majorFont>
      <a:minorFont>
        <a:latin typeface="Swis721 Ex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tedBlueLi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BlueLi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AnimatedBlueLine</Template>
  <TotalTime>1197</TotalTime>
  <Words>1265</Words>
  <Application>Microsoft Office PowerPoint</Application>
  <PresentationFormat>On-screen Show (4:3)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 Unicode MS</vt:lpstr>
      <vt:lpstr>Swis721 Ex BT</vt:lpstr>
      <vt:lpstr>Times New Roman</vt:lpstr>
      <vt:lpstr>Wingdings</vt:lpstr>
      <vt:lpstr>AnimatedBlueLine</vt:lpstr>
      <vt:lpstr>HRVATSKO PITANJE U 1930-im GODINAMA</vt:lpstr>
      <vt:lpstr>Ponovimo!</vt:lpstr>
      <vt:lpstr>1931. Oktroirani ustav</vt:lpstr>
      <vt:lpstr>Milan Šufflay ( 1879.-1931.)</vt:lpstr>
      <vt:lpstr>Odlomak iz međunarodne peticije povodom ubojstva hrvatskog znanstvenika Milana Šufflaya u travnju 1931.Peticiju su potpisali i Albert Einstein i Heinrich Mann</vt:lpstr>
      <vt:lpstr>PowerPoint Presentation</vt:lpstr>
      <vt:lpstr>Josip Predavec ( 1884.-1933.)</vt:lpstr>
      <vt:lpstr>Stjepan Javor</vt:lpstr>
      <vt:lpstr>Senjske žrtve,1937.g</vt:lpstr>
      <vt:lpstr>1929.g. uhićeni Maček i Pribićević</vt:lpstr>
      <vt:lpstr>Juraj Krnjević i Augustin Košutić odlaze u inozemstvo</vt:lpstr>
      <vt:lpstr>Memorandum upućen Ligi naroda u Genevi 25. siječnja 1930.g.</vt:lpstr>
      <vt:lpstr>DVA RJEŠENJA HRVATSKOG PITANJA</vt:lpstr>
      <vt:lpstr>1.) SDK:ostanak u preuređenoj Kraljevini Jugoslaviji</vt:lpstr>
      <vt:lpstr>2) USTAŠE: samostalna hrvatska država</vt:lpstr>
      <vt:lpstr>Ustaški logori u Italiji</vt:lpstr>
      <vt:lpstr>1934.g.-atentat na kralja Aleksandra u Marseillesu</vt:lpstr>
      <vt:lpstr>Namjesništvo</vt:lpstr>
      <vt:lpstr>Vlada Milana Stojadinovića  (1935.-1939.)</vt:lpstr>
      <vt:lpstr>Izbori 1938.</vt:lpstr>
      <vt:lpstr>NAPOKON RIJEŠENO HRVATSKO PITANJE</vt:lpstr>
      <vt:lpstr>BANOVINA HRVATSKA</vt:lpstr>
      <vt:lpstr>Uređenje Banovine Hrvatske</vt:lpstr>
      <vt:lpstr>Protivnici sporazuma</vt:lpstr>
      <vt:lpstr>KPJ- nova politika</vt:lpstr>
      <vt:lpstr>Ponovimo!</vt:lpstr>
      <vt:lpstr>Ponovimo!</vt:lpstr>
      <vt:lpstr>Ponovimo!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HRVATSKE KNEŽEVINE U 9. STOLJEĆU</dc:title>
  <dc:creator>GaGa</dc:creator>
  <cp:lastModifiedBy>Dragica Reljić</cp:lastModifiedBy>
  <cp:revision>36</cp:revision>
  <dcterms:created xsi:type="dcterms:W3CDTF">2008-11-01T22:54:06Z</dcterms:created>
  <dcterms:modified xsi:type="dcterms:W3CDTF">2015-01-25T19:05:11Z</dcterms:modified>
</cp:coreProperties>
</file>