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41"/>
  </p:notesMasterIdLst>
  <p:sldIdLst>
    <p:sldId id="256" r:id="rId4"/>
    <p:sldId id="257" r:id="rId5"/>
    <p:sldId id="273" r:id="rId6"/>
    <p:sldId id="259" r:id="rId7"/>
    <p:sldId id="264" r:id="rId8"/>
    <p:sldId id="258" r:id="rId9"/>
    <p:sldId id="260" r:id="rId10"/>
    <p:sldId id="261" r:id="rId11"/>
    <p:sldId id="278" r:id="rId12"/>
    <p:sldId id="279" r:id="rId13"/>
    <p:sldId id="263" r:id="rId14"/>
    <p:sldId id="265" r:id="rId15"/>
    <p:sldId id="303" r:id="rId16"/>
    <p:sldId id="304" r:id="rId17"/>
    <p:sldId id="284" r:id="rId18"/>
    <p:sldId id="277" r:id="rId19"/>
    <p:sldId id="280" r:id="rId20"/>
    <p:sldId id="281" r:id="rId21"/>
    <p:sldId id="282" r:id="rId22"/>
    <p:sldId id="286" r:id="rId23"/>
    <p:sldId id="301" r:id="rId24"/>
    <p:sldId id="302" r:id="rId25"/>
    <p:sldId id="309" r:id="rId26"/>
    <p:sldId id="289" r:id="rId27"/>
    <p:sldId id="287" r:id="rId28"/>
    <p:sldId id="305" r:id="rId29"/>
    <p:sldId id="293" r:id="rId30"/>
    <p:sldId id="290" r:id="rId31"/>
    <p:sldId id="291" r:id="rId32"/>
    <p:sldId id="307" r:id="rId33"/>
    <p:sldId id="313" r:id="rId34"/>
    <p:sldId id="308" r:id="rId35"/>
    <p:sldId id="283" r:id="rId36"/>
    <p:sldId id="314" r:id="rId37"/>
    <p:sldId id="312" r:id="rId38"/>
    <p:sldId id="315" r:id="rId39"/>
    <p:sldId id="294"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showGuides="1">
      <p:cViewPr varScale="1">
        <p:scale>
          <a:sx n="81" d="100"/>
          <a:sy n="81" d="100"/>
        </p:scale>
        <p:origin x="-1056"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6B2B6F3-F745-4FC7-B973-C1940A21BA49}"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B7EA70-8B7B-4520-848F-440E299C3B28}" type="slidenum">
              <a:rPr lang="en-US"/>
              <a:pPr/>
              <a:t>1</a:t>
            </a:fld>
            <a:endParaRPr lang="en-US"/>
          </a:p>
        </p:txBody>
      </p:sp>
      <p:sp>
        <p:nvSpPr>
          <p:cNvPr id="6146" name="Rectangle 2"/>
          <p:cNvSpPr>
            <a:spLocks noGrp="1" noRot="1" noChangeAspect="1" noChangeArrowheads="1" noTextEdit="1"/>
          </p:cNvSpPr>
          <p:nvPr>
            <p:ph type="sldImg"/>
          </p:nvPr>
        </p:nvSpPr>
        <p:spPr>
          <a:xfrm>
            <a:off x="1143000" y="685800"/>
            <a:ext cx="4572000" cy="3429000"/>
          </a:xfrm>
          <a:ln/>
        </p:spPr>
      </p:sp>
      <p:sp>
        <p:nvSpPr>
          <p:cNvPr id="614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1143000" y="685800"/>
            <a:ext cx="4572000" cy="3429000"/>
          </a:xfrm>
        </p:spPr>
      </p:sp>
      <p:sp>
        <p:nvSpPr>
          <p:cNvPr id="3" name="Rezervirano mjesto bilježaka 2"/>
          <p:cNvSpPr>
            <a:spLocks noGrp="1"/>
          </p:cNvSpPr>
          <p:nvPr>
            <p:ph type="body" idx="1"/>
          </p:nvPr>
        </p:nvSpPr>
        <p:spPr/>
        <p:txBody>
          <a:bodyPr>
            <a:normAutofit/>
          </a:bodyPr>
          <a:lstStyle/>
          <a:p>
            <a:endParaRPr lang="hr-HR" dirty="0"/>
          </a:p>
        </p:txBody>
      </p:sp>
      <p:sp>
        <p:nvSpPr>
          <p:cNvPr id="4" name="Rezervirano mjesto broja slajda 3"/>
          <p:cNvSpPr>
            <a:spLocks noGrp="1"/>
          </p:cNvSpPr>
          <p:nvPr>
            <p:ph type="sldNum" sz="quarter" idx="10"/>
          </p:nvPr>
        </p:nvSpPr>
        <p:spPr/>
        <p:txBody>
          <a:bodyPr/>
          <a:lstStyle/>
          <a:p>
            <a:fld id="{06B2B6F3-F745-4FC7-B973-C1940A21BA49}" type="slidenum">
              <a:rPr lang="en-US" smtClean="0"/>
              <a:pPr/>
              <a:t>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371601"/>
            <a:ext cx="7772400" cy="1470025"/>
          </a:xfrm>
        </p:spPr>
        <p:txBody>
          <a:bodyPr/>
          <a:lstStyle>
            <a:lvl1pPr>
              <a:defRPr/>
            </a:lvl1pPr>
          </a:lstStyle>
          <a:p>
            <a:r>
              <a:rPr lang="hr-HR" smtClean="0"/>
              <a:t>Kliknite da biste uredili stil naslova matrice</a:t>
            </a:r>
            <a:endParaRPr lang="en-US"/>
          </a:p>
        </p:txBody>
      </p:sp>
      <p:sp>
        <p:nvSpPr>
          <p:cNvPr id="3075" name="Rectangle 3"/>
          <p:cNvSpPr>
            <a:spLocks noGrp="1" noChangeArrowheads="1"/>
          </p:cNvSpPr>
          <p:nvPr>
            <p:ph type="subTitle" idx="1"/>
          </p:nvPr>
        </p:nvSpPr>
        <p:spPr>
          <a:xfrm>
            <a:off x="1295400" y="3048000"/>
            <a:ext cx="6400800" cy="685800"/>
          </a:xfrm>
        </p:spPr>
        <p:txBody>
          <a:bodyPr/>
          <a:lstStyle>
            <a:lvl1pPr marL="0" indent="0" algn="ctr">
              <a:buFontTx/>
              <a:buNone/>
              <a:defRPr/>
            </a:lvl1pPr>
          </a:lstStyle>
          <a:p>
            <a:r>
              <a:rPr lang="hr-HR" smtClean="0"/>
              <a:t>Kliknite da biste uredili stil podnaslova matrice</a:t>
            </a:r>
            <a:endParaRPr lang="en-US"/>
          </a:p>
        </p:txBody>
      </p:sp>
      <p:sp>
        <p:nvSpPr>
          <p:cNvPr id="3076" name="Rectangle 4"/>
          <p:cNvSpPr>
            <a:spLocks noGrp="1" noChangeArrowheads="1"/>
          </p:cNvSpPr>
          <p:nvPr>
            <p:ph type="dt" sz="half" idx="2"/>
          </p:nvPr>
        </p:nvSpPr>
        <p:spPr/>
        <p:txBody>
          <a:bodyPr/>
          <a:lstStyle>
            <a:lvl1pPr>
              <a:defRPr sz="1200"/>
            </a:lvl1pPr>
          </a:lstStyle>
          <a:p>
            <a:endParaRPr lang="en-US"/>
          </a:p>
        </p:txBody>
      </p:sp>
      <p:sp>
        <p:nvSpPr>
          <p:cNvPr id="3077" name="Rectangle 5"/>
          <p:cNvSpPr>
            <a:spLocks noGrp="1" noChangeArrowheads="1"/>
          </p:cNvSpPr>
          <p:nvPr>
            <p:ph type="ftr" sz="quarter" idx="3"/>
          </p:nvPr>
        </p:nvSpPr>
        <p:spPr/>
        <p:txBody>
          <a:bodyPr/>
          <a:lstStyle>
            <a:lvl1pPr>
              <a:defRPr sz="1200"/>
            </a:lvl1pPr>
          </a:lstStyle>
          <a:p>
            <a:endParaRPr lang="en-US"/>
          </a:p>
        </p:txBody>
      </p:sp>
      <p:sp>
        <p:nvSpPr>
          <p:cNvPr id="3078" name="Rectangle 6"/>
          <p:cNvSpPr>
            <a:spLocks noGrp="1" noChangeArrowheads="1"/>
          </p:cNvSpPr>
          <p:nvPr>
            <p:ph type="sldNum" sz="quarter" idx="4"/>
          </p:nvPr>
        </p:nvSpPr>
        <p:spPr/>
        <p:txBody>
          <a:bodyPr/>
          <a:lstStyle>
            <a:lvl1pPr>
              <a:defRPr sz="1200"/>
            </a:lvl1pPr>
          </a:lstStyle>
          <a:p>
            <a:fld id="{61AB44ED-A095-44E6-8D46-C06665A95C1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lvl1pPr>
              <a:defRPr/>
            </a:lvl1pPr>
          </a:lstStyle>
          <a:p>
            <a:endParaRPr lang="en-US"/>
          </a:p>
        </p:txBody>
      </p:sp>
      <p:sp>
        <p:nvSpPr>
          <p:cNvPr id="5" name="Rezervirano mjesto podnožja 4"/>
          <p:cNvSpPr>
            <a:spLocks noGrp="1"/>
          </p:cNvSpPr>
          <p:nvPr>
            <p:ph type="ftr" sz="quarter" idx="11"/>
          </p:nvPr>
        </p:nvSpPr>
        <p:spPr/>
        <p:txBody>
          <a:bodyPr/>
          <a:lstStyle>
            <a:lvl1pPr>
              <a:defRPr/>
            </a:lvl1pPr>
          </a:lstStyle>
          <a:p>
            <a:endParaRPr lang="en-US"/>
          </a:p>
        </p:txBody>
      </p:sp>
      <p:sp>
        <p:nvSpPr>
          <p:cNvPr id="6" name="Rezervirano mjesto broja slajda 5"/>
          <p:cNvSpPr>
            <a:spLocks noGrp="1"/>
          </p:cNvSpPr>
          <p:nvPr>
            <p:ph type="sldNum" sz="quarter" idx="12"/>
          </p:nvPr>
        </p:nvSpPr>
        <p:spPr/>
        <p:txBody>
          <a:bodyPr/>
          <a:lstStyle>
            <a:lvl1pPr>
              <a:defRPr/>
            </a:lvl1pPr>
          </a:lstStyle>
          <a:p>
            <a:fld id="{9AF15323-0B05-4694-9D36-49B9451DE11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9"/>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9"/>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lvl1pPr>
              <a:defRPr/>
            </a:lvl1pPr>
          </a:lstStyle>
          <a:p>
            <a:endParaRPr lang="en-US"/>
          </a:p>
        </p:txBody>
      </p:sp>
      <p:sp>
        <p:nvSpPr>
          <p:cNvPr id="5" name="Rezervirano mjesto podnožja 4"/>
          <p:cNvSpPr>
            <a:spLocks noGrp="1"/>
          </p:cNvSpPr>
          <p:nvPr>
            <p:ph type="ftr" sz="quarter" idx="11"/>
          </p:nvPr>
        </p:nvSpPr>
        <p:spPr/>
        <p:txBody>
          <a:bodyPr/>
          <a:lstStyle>
            <a:lvl1pPr>
              <a:defRPr/>
            </a:lvl1pPr>
          </a:lstStyle>
          <a:p>
            <a:endParaRPr lang="en-US"/>
          </a:p>
        </p:txBody>
      </p:sp>
      <p:sp>
        <p:nvSpPr>
          <p:cNvPr id="6" name="Rezervirano mjesto broja slajda 5"/>
          <p:cNvSpPr>
            <a:spLocks noGrp="1"/>
          </p:cNvSpPr>
          <p:nvPr>
            <p:ph type="sldNum" sz="quarter" idx="12"/>
          </p:nvPr>
        </p:nvSpPr>
        <p:spPr/>
        <p:txBody>
          <a:bodyPr/>
          <a:lstStyle>
            <a:lvl1pPr>
              <a:defRPr/>
            </a:lvl1pPr>
          </a:lstStyle>
          <a:p>
            <a:fld id="{DCB2FDE5-307D-4474-9A1B-F0A91A87CBA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lvl1pPr>
              <a:defRPr/>
            </a:lvl1pPr>
          </a:lstStyle>
          <a:p>
            <a:endParaRPr lang="en-US"/>
          </a:p>
        </p:txBody>
      </p:sp>
      <p:sp>
        <p:nvSpPr>
          <p:cNvPr id="5" name="Rezervirano mjesto podnožja 4"/>
          <p:cNvSpPr>
            <a:spLocks noGrp="1"/>
          </p:cNvSpPr>
          <p:nvPr>
            <p:ph type="ftr" sz="quarter" idx="11"/>
          </p:nvPr>
        </p:nvSpPr>
        <p:spPr/>
        <p:txBody>
          <a:bodyPr/>
          <a:lstStyle>
            <a:lvl1pPr>
              <a:defRPr/>
            </a:lvl1pPr>
          </a:lstStyle>
          <a:p>
            <a:endParaRPr lang="en-US"/>
          </a:p>
        </p:txBody>
      </p:sp>
      <p:sp>
        <p:nvSpPr>
          <p:cNvPr id="6" name="Rezervirano mjesto broja slajda 5"/>
          <p:cNvSpPr>
            <a:spLocks noGrp="1"/>
          </p:cNvSpPr>
          <p:nvPr>
            <p:ph type="sldNum" sz="quarter" idx="12"/>
          </p:nvPr>
        </p:nvSpPr>
        <p:spPr/>
        <p:txBody>
          <a:bodyPr/>
          <a:lstStyle>
            <a:lvl1pPr>
              <a:defRPr/>
            </a:lvl1pPr>
          </a:lstStyle>
          <a:p>
            <a:fld id="{41818E07-57FB-468D-9BE9-395E250174E6}"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lvl1pPr>
              <a:defRPr/>
            </a:lvl1pPr>
          </a:lstStyle>
          <a:p>
            <a:endParaRPr lang="en-US"/>
          </a:p>
        </p:txBody>
      </p:sp>
      <p:sp>
        <p:nvSpPr>
          <p:cNvPr id="5" name="Rezervirano mjesto podnožja 4"/>
          <p:cNvSpPr>
            <a:spLocks noGrp="1"/>
          </p:cNvSpPr>
          <p:nvPr>
            <p:ph type="ftr" sz="quarter" idx="11"/>
          </p:nvPr>
        </p:nvSpPr>
        <p:spPr/>
        <p:txBody>
          <a:bodyPr/>
          <a:lstStyle>
            <a:lvl1pPr>
              <a:defRPr/>
            </a:lvl1pPr>
          </a:lstStyle>
          <a:p>
            <a:endParaRPr lang="en-US"/>
          </a:p>
        </p:txBody>
      </p:sp>
      <p:sp>
        <p:nvSpPr>
          <p:cNvPr id="6" name="Rezervirano mjesto broja slajda 5"/>
          <p:cNvSpPr>
            <a:spLocks noGrp="1"/>
          </p:cNvSpPr>
          <p:nvPr>
            <p:ph type="sldNum" sz="quarter" idx="12"/>
          </p:nvPr>
        </p:nvSpPr>
        <p:spPr/>
        <p:txBody>
          <a:bodyPr/>
          <a:lstStyle>
            <a:lvl1pPr>
              <a:defRPr/>
            </a:lvl1pPr>
          </a:lstStyle>
          <a:p>
            <a:fld id="{A801B1C5-44CF-4E25-9B89-53C2F8E65EA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lvl1pPr>
              <a:defRPr/>
            </a:lvl1pPr>
          </a:lstStyle>
          <a:p>
            <a:endParaRPr lang="en-US"/>
          </a:p>
        </p:txBody>
      </p:sp>
      <p:sp>
        <p:nvSpPr>
          <p:cNvPr id="6" name="Rezervirano mjesto podnožja 5"/>
          <p:cNvSpPr>
            <a:spLocks noGrp="1"/>
          </p:cNvSpPr>
          <p:nvPr>
            <p:ph type="ftr" sz="quarter" idx="11"/>
          </p:nvPr>
        </p:nvSpPr>
        <p:spPr/>
        <p:txBody>
          <a:bodyPr/>
          <a:lstStyle>
            <a:lvl1pPr>
              <a:defRPr/>
            </a:lvl1pPr>
          </a:lstStyle>
          <a:p>
            <a:endParaRPr lang="en-US"/>
          </a:p>
        </p:txBody>
      </p:sp>
      <p:sp>
        <p:nvSpPr>
          <p:cNvPr id="7" name="Rezervirano mjesto broja slajda 6"/>
          <p:cNvSpPr>
            <a:spLocks noGrp="1"/>
          </p:cNvSpPr>
          <p:nvPr>
            <p:ph type="sldNum" sz="quarter" idx="12"/>
          </p:nvPr>
        </p:nvSpPr>
        <p:spPr/>
        <p:txBody>
          <a:bodyPr/>
          <a:lstStyle>
            <a:lvl1pPr>
              <a:defRPr/>
            </a:lvl1pPr>
          </a:lstStyle>
          <a:p>
            <a:fld id="{4CE568A8-8FD5-4056-B408-93EBAA6D54A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lvl1pPr>
              <a:defRPr/>
            </a:lvl1pPr>
          </a:lstStyle>
          <a:p>
            <a:endParaRPr lang="en-US"/>
          </a:p>
        </p:txBody>
      </p:sp>
      <p:sp>
        <p:nvSpPr>
          <p:cNvPr id="8" name="Rezervirano mjesto podnožja 7"/>
          <p:cNvSpPr>
            <a:spLocks noGrp="1"/>
          </p:cNvSpPr>
          <p:nvPr>
            <p:ph type="ftr" sz="quarter" idx="11"/>
          </p:nvPr>
        </p:nvSpPr>
        <p:spPr/>
        <p:txBody>
          <a:bodyPr/>
          <a:lstStyle>
            <a:lvl1pPr>
              <a:defRPr/>
            </a:lvl1pPr>
          </a:lstStyle>
          <a:p>
            <a:endParaRPr lang="en-US"/>
          </a:p>
        </p:txBody>
      </p:sp>
      <p:sp>
        <p:nvSpPr>
          <p:cNvPr id="9" name="Rezervirano mjesto broja slajda 8"/>
          <p:cNvSpPr>
            <a:spLocks noGrp="1"/>
          </p:cNvSpPr>
          <p:nvPr>
            <p:ph type="sldNum" sz="quarter" idx="12"/>
          </p:nvPr>
        </p:nvSpPr>
        <p:spPr/>
        <p:txBody>
          <a:bodyPr/>
          <a:lstStyle>
            <a:lvl1pPr>
              <a:defRPr/>
            </a:lvl1pPr>
          </a:lstStyle>
          <a:p>
            <a:fld id="{593BB004-633B-42EA-916F-3419C8235D3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lvl1pPr>
              <a:defRPr/>
            </a:lvl1pPr>
          </a:lstStyle>
          <a:p>
            <a:endParaRPr lang="en-US"/>
          </a:p>
        </p:txBody>
      </p:sp>
      <p:sp>
        <p:nvSpPr>
          <p:cNvPr id="4" name="Rezervirano mjesto podnožja 3"/>
          <p:cNvSpPr>
            <a:spLocks noGrp="1"/>
          </p:cNvSpPr>
          <p:nvPr>
            <p:ph type="ftr" sz="quarter" idx="11"/>
          </p:nvPr>
        </p:nvSpPr>
        <p:spPr/>
        <p:txBody>
          <a:bodyPr/>
          <a:lstStyle>
            <a:lvl1pPr>
              <a:defRPr/>
            </a:lvl1pPr>
          </a:lstStyle>
          <a:p>
            <a:endParaRPr lang="en-US"/>
          </a:p>
        </p:txBody>
      </p:sp>
      <p:sp>
        <p:nvSpPr>
          <p:cNvPr id="5" name="Rezervirano mjesto broja slajda 4"/>
          <p:cNvSpPr>
            <a:spLocks noGrp="1"/>
          </p:cNvSpPr>
          <p:nvPr>
            <p:ph type="sldNum" sz="quarter" idx="12"/>
          </p:nvPr>
        </p:nvSpPr>
        <p:spPr/>
        <p:txBody>
          <a:bodyPr/>
          <a:lstStyle>
            <a:lvl1pPr>
              <a:defRPr/>
            </a:lvl1pPr>
          </a:lstStyle>
          <a:p>
            <a:fld id="{26C0795D-5C33-4662-B79F-401E1EAECB7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lvl1pPr>
              <a:defRPr/>
            </a:lvl1pPr>
          </a:lstStyle>
          <a:p>
            <a:endParaRPr lang="en-US"/>
          </a:p>
        </p:txBody>
      </p:sp>
      <p:sp>
        <p:nvSpPr>
          <p:cNvPr id="3" name="Rezervirano mjesto podnožja 2"/>
          <p:cNvSpPr>
            <a:spLocks noGrp="1"/>
          </p:cNvSpPr>
          <p:nvPr>
            <p:ph type="ftr" sz="quarter" idx="11"/>
          </p:nvPr>
        </p:nvSpPr>
        <p:spPr/>
        <p:txBody>
          <a:bodyPr/>
          <a:lstStyle>
            <a:lvl1pPr>
              <a:defRPr/>
            </a:lvl1pPr>
          </a:lstStyle>
          <a:p>
            <a:endParaRPr lang="en-US"/>
          </a:p>
        </p:txBody>
      </p:sp>
      <p:sp>
        <p:nvSpPr>
          <p:cNvPr id="4" name="Rezervirano mjesto broja slajda 3"/>
          <p:cNvSpPr>
            <a:spLocks noGrp="1"/>
          </p:cNvSpPr>
          <p:nvPr>
            <p:ph type="sldNum" sz="quarter" idx="12"/>
          </p:nvPr>
        </p:nvSpPr>
        <p:spPr/>
        <p:txBody>
          <a:bodyPr/>
          <a:lstStyle>
            <a:lvl1pPr>
              <a:defRPr/>
            </a:lvl1pPr>
          </a:lstStyle>
          <a:p>
            <a:fld id="{26C1E806-C05C-4434-84C9-3F271BF8154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1"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lvl1pPr>
              <a:defRPr/>
            </a:lvl1pPr>
          </a:lstStyle>
          <a:p>
            <a:endParaRPr lang="en-US"/>
          </a:p>
        </p:txBody>
      </p:sp>
      <p:sp>
        <p:nvSpPr>
          <p:cNvPr id="6" name="Rezervirano mjesto podnožja 5"/>
          <p:cNvSpPr>
            <a:spLocks noGrp="1"/>
          </p:cNvSpPr>
          <p:nvPr>
            <p:ph type="ftr" sz="quarter" idx="11"/>
          </p:nvPr>
        </p:nvSpPr>
        <p:spPr/>
        <p:txBody>
          <a:bodyPr/>
          <a:lstStyle>
            <a:lvl1pPr>
              <a:defRPr/>
            </a:lvl1pPr>
          </a:lstStyle>
          <a:p>
            <a:endParaRPr lang="en-US"/>
          </a:p>
        </p:txBody>
      </p:sp>
      <p:sp>
        <p:nvSpPr>
          <p:cNvPr id="7" name="Rezervirano mjesto broja slajda 6"/>
          <p:cNvSpPr>
            <a:spLocks noGrp="1"/>
          </p:cNvSpPr>
          <p:nvPr>
            <p:ph type="sldNum" sz="quarter" idx="12"/>
          </p:nvPr>
        </p:nvSpPr>
        <p:spPr/>
        <p:txBody>
          <a:bodyPr/>
          <a:lstStyle>
            <a:lvl1pPr>
              <a:defRPr/>
            </a:lvl1pPr>
          </a:lstStyle>
          <a:p>
            <a:fld id="{148A57A4-4814-46CB-B362-DC2E820B46A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1"/>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smtClean="0"/>
              <a:t>Pritisnite ikonu za dodavanje slike</a:t>
            </a:r>
            <a:endParaRPr lang="hr-HR"/>
          </a:p>
        </p:txBody>
      </p:sp>
      <p:sp>
        <p:nvSpPr>
          <p:cNvPr id="4" name="Rezervirano mjesto teksta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lvl1pPr>
              <a:defRPr/>
            </a:lvl1pPr>
          </a:lstStyle>
          <a:p>
            <a:endParaRPr lang="en-US"/>
          </a:p>
        </p:txBody>
      </p:sp>
      <p:sp>
        <p:nvSpPr>
          <p:cNvPr id="6" name="Rezervirano mjesto podnožja 5"/>
          <p:cNvSpPr>
            <a:spLocks noGrp="1"/>
          </p:cNvSpPr>
          <p:nvPr>
            <p:ph type="ftr" sz="quarter" idx="11"/>
          </p:nvPr>
        </p:nvSpPr>
        <p:spPr/>
        <p:txBody>
          <a:bodyPr/>
          <a:lstStyle>
            <a:lvl1pPr>
              <a:defRPr/>
            </a:lvl1pPr>
          </a:lstStyle>
          <a:p>
            <a:endParaRPr lang="en-US"/>
          </a:p>
        </p:txBody>
      </p:sp>
      <p:sp>
        <p:nvSpPr>
          <p:cNvPr id="7" name="Rezervirano mjesto broja slajda 6"/>
          <p:cNvSpPr>
            <a:spLocks noGrp="1"/>
          </p:cNvSpPr>
          <p:nvPr>
            <p:ph type="sldNum" sz="quarter" idx="12"/>
          </p:nvPr>
        </p:nvSpPr>
        <p:spPr/>
        <p:txBody>
          <a:bodyPr/>
          <a:lstStyle>
            <a:lvl1pPr>
              <a:defRPr/>
            </a:lvl1pPr>
          </a:lstStyle>
          <a:p>
            <a:fld id="{884B0BFB-4D09-4EC5-AE95-455BF31D0AE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alphaModFix amt="25000"/>
            <a:lum/>
          </a:blip>
          <a:srcRect/>
          <a:stretch>
            <a:fillRect l="-24000" r="-24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Muokkaa otsikon perustyyliä napsauttamalla</a:t>
            </a:r>
          </a:p>
        </p:txBody>
      </p:sp>
      <p:sp>
        <p:nvSpPr>
          <p:cNvPr id="1027" name="Rectangle 3"/>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Muokkaa tekstin perustyylejä napsauttamalla</a:t>
            </a:r>
          </a:p>
          <a:p>
            <a:pPr lvl="1"/>
            <a:r>
              <a:rPr lang="en-US" smtClean="0"/>
              <a:t>Toinen taso</a:t>
            </a:r>
          </a:p>
          <a:p>
            <a:pPr lvl="2"/>
            <a:r>
              <a:rPr lang="en-US" smtClean="0"/>
              <a:t>Kolmas taso</a:t>
            </a:r>
          </a:p>
          <a:p>
            <a:pPr lvl="3"/>
            <a:r>
              <a:rPr lang="en-US" smtClean="0"/>
              <a:t>Neljäs taso</a:t>
            </a:r>
          </a:p>
          <a:p>
            <a:pPr lvl="4"/>
            <a:r>
              <a:rPr lang="en-US" smtClean="0"/>
              <a:t>Viides taso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E35AA96F-A5A9-4D20-8695-555F61A544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1" fontAlgn="base" hangingPunct="1">
        <a:spcBef>
          <a:spcPct val="0"/>
        </a:spcBef>
        <a:spcAft>
          <a:spcPct val="0"/>
        </a:spcAft>
        <a:defRPr sz="36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rebuchet MS" pitchFamily="34" charset="0"/>
        </a:defRPr>
      </a:lvl2pPr>
      <a:lvl3pPr algn="ctr" rtl="0" eaLnBrk="1" fontAlgn="base" hangingPunct="1">
        <a:spcBef>
          <a:spcPct val="0"/>
        </a:spcBef>
        <a:spcAft>
          <a:spcPct val="0"/>
        </a:spcAft>
        <a:defRPr sz="3600">
          <a:solidFill>
            <a:schemeClr val="tx2"/>
          </a:solidFill>
          <a:latin typeface="Trebuchet MS" pitchFamily="34" charset="0"/>
        </a:defRPr>
      </a:lvl3pPr>
      <a:lvl4pPr algn="ctr" rtl="0" eaLnBrk="1" fontAlgn="base" hangingPunct="1">
        <a:spcBef>
          <a:spcPct val="0"/>
        </a:spcBef>
        <a:spcAft>
          <a:spcPct val="0"/>
        </a:spcAft>
        <a:defRPr sz="3600">
          <a:solidFill>
            <a:schemeClr val="tx2"/>
          </a:solidFill>
          <a:latin typeface="Trebuchet MS" pitchFamily="34" charset="0"/>
        </a:defRPr>
      </a:lvl4pPr>
      <a:lvl5pPr algn="ctr" rtl="0" eaLnBrk="1" fontAlgn="base" hangingPunct="1">
        <a:spcBef>
          <a:spcPct val="0"/>
        </a:spcBef>
        <a:spcAft>
          <a:spcPct val="0"/>
        </a:spcAft>
        <a:defRPr sz="3600">
          <a:solidFill>
            <a:schemeClr val="tx2"/>
          </a:solidFill>
          <a:latin typeface="Trebuchet MS" pitchFamily="34" charset="0"/>
        </a:defRPr>
      </a:lvl5pPr>
      <a:lvl6pPr marL="457200" algn="ctr" rtl="0" eaLnBrk="1" fontAlgn="base" hangingPunct="1">
        <a:spcBef>
          <a:spcPct val="0"/>
        </a:spcBef>
        <a:spcAft>
          <a:spcPct val="0"/>
        </a:spcAft>
        <a:defRPr sz="3600">
          <a:solidFill>
            <a:schemeClr val="tx2"/>
          </a:solidFill>
          <a:latin typeface="Trebuchet MS" pitchFamily="34" charset="0"/>
        </a:defRPr>
      </a:lvl6pPr>
      <a:lvl7pPr marL="914400" algn="ctr" rtl="0" eaLnBrk="1" fontAlgn="base" hangingPunct="1">
        <a:spcBef>
          <a:spcPct val="0"/>
        </a:spcBef>
        <a:spcAft>
          <a:spcPct val="0"/>
        </a:spcAft>
        <a:defRPr sz="3600">
          <a:solidFill>
            <a:schemeClr val="tx2"/>
          </a:solidFill>
          <a:latin typeface="Trebuchet MS" pitchFamily="34" charset="0"/>
        </a:defRPr>
      </a:lvl7pPr>
      <a:lvl8pPr marL="1371600" algn="ctr" rtl="0" eaLnBrk="1" fontAlgn="base" hangingPunct="1">
        <a:spcBef>
          <a:spcPct val="0"/>
        </a:spcBef>
        <a:spcAft>
          <a:spcPct val="0"/>
        </a:spcAft>
        <a:defRPr sz="3600">
          <a:solidFill>
            <a:schemeClr val="tx2"/>
          </a:solidFill>
          <a:latin typeface="Trebuchet MS" pitchFamily="34" charset="0"/>
        </a:defRPr>
      </a:lvl8pPr>
      <a:lvl9pPr marL="1828800" algn="ctr" rtl="0" eaLnBrk="1" fontAlgn="base" hangingPunct="1">
        <a:spcBef>
          <a:spcPct val="0"/>
        </a:spcBef>
        <a:spcAft>
          <a:spcPct val="0"/>
        </a:spcAft>
        <a:defRPr sz="3600">
          <a:solidFill>
            <a:schemeClr val="tx2"/>
          </a:solidFill>
          <a:latin typeface="Trebuchet MS" pitchFamily="34"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76672"/>
            <a:ext cx="7918648" cy="4752528"/>
          </a:xfrm>
        </p:spPr>
        <p:txBody>
          <a:bodyPr/>
          <a:lstStyle/>
          <a:p>
            <a: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t>OBLJETNICE:</a:t>
            </a:r>
            <a:b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br>
            <a: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t/>
            </a:r>
            <a:b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br>
            <a:r>
              <a:rPr lang="hr-HR" sz="4000" b="1" u="sng"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t>100 GODINA ZGRADE </a:t>
            </a:r>
            <a:br>
              <a:rPr lang="hr-HR" sz="4000" b="1" u="sng"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br>
            <a:r>
              <a:rPr lang="hr-HR" sz="4000" b="1" u="sng"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t>OŠ “MANUŠ”</a:t>
            </a:r>
            <a: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t/>
            </a:r>
            <a:b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br>
            <a: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t>I</a:t>
            </a:r>
            <a:br>
              <a:rPr lang="hr-HR" sz="4000" b="1"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br>
            <a:r>
              <a:rPr lang="hr-HR" sz="4000" b="1" u="sng" spc="50" dirty="0" smtClean="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rPr>
              <a:t>60 GODINA NJEZINOG DJELOVANJA</a:t>
            </a:r>
            <a:endParaRPr lang="en-GB" sz="4000" b="1" u="sng" spc="50" dirty="0">
              <a:ln w="12700" cmpd="sng">
                <a:solidFill>
                  <a:sysClr val="windowText" lastClr="000000"/>
                </a:solidFill>
                <a:prstDash val="solid"/>
              </a:ln>
              <a:solidFill>
                <a:sysClr val="windowText" lastClr="000000"/>
              </a:solidFill>
              <a:effectLst>
                <a:glow rad="53100">
                  <a:schemeClr val="accent6">
                    <a:satMod val="180000"/>
                    <a:alpha val="30000"/>
                  </a:schemeClr>
                </a:glow>
              </a:effectLst>
              <a:latin typeface="+mn-lt"/>
              <a:ea typeface="Tahoma" pitchFamily="34" charset="0"/>
              <a:cs typeface="Tahoma" pitchFamily="34" charset="0"/>
            </a:endParaRPr>
          </a:p>
        </p:txBody>
      </p:sp>
      <p:sp>
        <p:nvSpPr>
          <p:cNvPr id="3" name="Rezervirano mjesto broja slajda 2"/>
          <p:cNvSpPr>
            <a:spLocks noGrp="1"/>
          </p:cNvSpPr>
          <p:nvPr>
            <p:ph type="sldNum" sz="quarter" idx="4"/>
          </p:nvPr>
        </p:nvSpPr>
        <p:spPr/>
        <p:txBody>
          <a:bodyPr/>
          <a:lstStyle/>
          <a:p>
            <a:fld id="{61AB44ED-A095-44E6-8D46-C06665A95C18}"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dirty="0" smtClean="0"/>
              <a:t>Iz knjige evidencije: djeca- štićenici od 1872.-1905.</a:t>
            </a:r>
            <a:endParaRPr lang="hr-HR" dirty="0"/>
          </a:p>
        </p:txBody>
      </p:sp>
      <p:sp>
        <p:nvSpPr>
          <p:cNvPr id="3" name="Rezervirano mjesto sadržaja 2"/>
          <p:cNvSpPr>
            <a:spLocks noGrp="1"/>
          </p:cNvSpPr>
          <p:nvPr>
            <p:ph sz="half" idx="1"/>
          </p:nvPr>
        </p:nvSpPr>
        <p:spPr>
          <a:xfrm>
            <a:off x="0" y="1376772"/>
            <a:ext cx="4572000" cy="2700300"/>
          </a:xfrm>
          <a:noFill/>
          <a:ln>
            <a:noFill/>
          </a:ln>
        </p:spPr>
        <p:style>
          <a:lnRef idx="2">
            <a:schemeClr val="accent2"/>
          </a:lnRef>
          <a:fillRef idx="1">
            <a:schemeClr val="lt1"/>
          </a:fillRef>
          <a:effectRef idx="0">
            <a:schemeClr val="accent2"/>
          </a:effectRef>
          <a:fontRef idx="minor">
            <a:schemeClr val="dk1"/>
          </a:fontRef>
        </p:style>
        <p:txBody>
          <a:bodyPr/>
          <a:lstStyle/>
          <a:p>
            <a:r>
              <a:rPr lang="hr-HR" dirty="0" err="1" smtClean="0">
                <a:solidFill>
                  <a:schemeClr val="tx1"/>
                </a:solidFill>
              </a:rPr>
              <a:t>Alujević</a:t>
            </a:r>
            <a:r>
              <a:rPr lang="hr-HR" dirty="0" smtClean="0">
                <a:solidFill>
                  <a:schemeClr val="tx1"/>
                </a:solidFill>
              </a:rPr>
              <a:t>, Juraj	</a:t>
            </a:r>
          </a:p>
          <a:p>
            <a:r>
              <a:rPr lang="hr-HR" dirty="0" smtClean="0">
                <a:solidFill>
                  <a:schemeClr val="tx1"/>
                </a:solidFill>
              </a:rPr>
              <a:t>nezakonit</a:t>
            </a:r>
          </a:p>
          <a:p>
            <a:r>
              <a:rPr lang="hr-HR" dirty="0" smtClean="0">
                <a:solidFill>
                  <a:schemeClr val="tx1"/>
                </a:solidFill>
              </a:rPr>
              <a:t>majka Paulina</a:t>
            </a:r>
          </a:p>
          <a:p>
            <a:r>
              <a:rPr lang="vi-VN" dirty="0" smtClean="0">
                <a:solidFill>
                  <a:schemeClr val="tx1"/>
                </a:solidFill>
              </a:rPr>
              <a:t>rođen</a:t>
            </a:r>
            <a:r>
              <a:rPr lang="hr-HR" dirty="0" smtClean="0">
                <a:solidFill>
                  <a:schemeClr val="tx1"/>
                </a:solidFill>
              </a:rPr>
              <a:t>: 5.8.1894.</a:t>
            </a:r>
          </a:p>
          <a:p>
            <a:r>
              <a:rPr lang="hr-HR" dirty="0" smtClean="0">
                <a:solidFill>
                  <a:schemeClr val="tx1"/>
                </a:solidFill>
              </a:rPr>
              <a:t>primljen 28.1.1903.</a:t>
            </a:r>
            <a:endParaRPr lang="hr-HR" dirty="0">
              <a:solidFill>
                <a:schemeClr val="tx1"/>
              </a:solidFill>
            </a:endParaRPr>
          </a:p>
        </p:txBody>
      </p:sp>
      <p:sp>
        <p:nvSpPr>
          <p:cNvPr id="7" name="Rezervirano mjesto sadržaja 6"/>
          <p:cNvSpPr>
            <a:spLocks noGrp="1"/>
          </p:cNvSpPr>
          <p:nvPr>
            <p:ph sz="half" idx="2"/>
          </p:nvPr>
        </p:nvSpPr>
        <p:spPr>
          <a:xfrm>
            <a:off x="4716016" y="1889828"/>
            <a:ext cx="4211960" cy="3627403"/>
          </a:xfrm>
          <a:noFill/>
          <a:ln>
            <a:noFill/>
          </a:ln>
        </p:spPr>
        <p:style>
          <a:lnRef idx="2">
            <a:schemeClr val="accent6"/>
          </a:lnRef>
          <a:fillRef idx="1">
            <a:schemeClr val="lt1"/>
          </a:fillRef>
          <a:effectRef idx="0">
            <a:schemeClr val="accent6"/>
          </a:effectRef>
          <a:fontRef idx="minor">
            <a:schemeClr val="dk1"/>
          </a:fontRef>
        </p:style>
        <p:txBody>
          <a:bodyPr/>
          <a:lstStyle/>
          <a:p>
            <a:r>
              <a:rPr lang="hr-HR" dirty="0" err="1" smtClean="0">
                <a:solidFill>
                  <a:schemeClr val="tx1"/>
                </a:solidFill>
              </a:rPr>
              <a:t>Pletikosić</a:t>
            </a:r>
            <a:r>
              <a:rPr lang="hr-HR" dirty="0" smtClean="0">
                <a:solidFill>
                  <a:schemeClr val="tx1"/>
                </a:solidFill>
              </a:rPr>
              <a:t>, Marko</a:t>
            </a:r>
          </a:p>
          <a:p>
            <a:r>
              <a:rPr lang="hr-HR" dirty="0" err="1" smtClean="0">
                <a:solidFill>
                  <a:schemeClr val="tx1"/>
                </a:solidFill>
              </a:rPr>
              <a:t>pok</a:t>
            </a:r>
            <a:r>
              <a:rPr lang="hr-HR" dirty="0" smtClean="0">
                <a:solidFill>
                  <a:schemeClr val="tx1"/>
                </a:solidFill>
              </a:rPr>
              <a:t>. Ivana i </a:t>
            </a:r>
            <a:r>
              <a:rPr lang="hr-HR" dirty="0" err="1" smtClean="0">
                <a:solidFill>
                  <a:schemeClr val="tx1"/>
                </a:solidFill>
              </a:rPr>
              <a:t>pok</a:t>
            </a:r>
            <a:r>
              <a:rPr lang="hr-HR" dirty="0" smtClean="0">
                <a:solidFill>
                  <a:schemeClr val="tx1"/>
                </a:solidFill>
              </a:rPr>
              <a:t>. </a:t>
            </a:r>
            <a:r>
              <a:rPr lang="hr-HR" dirty="0" err="1" smtClean="0">
                <a:solidFill>
                  <a:schemeClr val="tx1"/>
                </a:solidFill>
              </a:rPr>
              <a:t>Desiderine</a:t>
            </a:r>
            <a:endParaRPr lang="hr-HR" dirty="0" smtClean="0">
              <a:solidFill>
                <a:schemeClr val="tx1"/>
              </a:solidFill>
            </a:endParaRPr>
          </a:p>
          <a:p>
            <a:r>
              <a:rPr lang="vi-VN" dirty="0" smtClean="0">
                <a:solidFill>
                  <a:schemeClr val="tx1"/>
                </a:solidFill>
              </a:rPr>
              <a:t>rođen</a:t>
            </a:r>
            <a:r>
              <a:rPr lang="hr-HR" dirty="0" smtClean="0">
                <a:solidFill>
                  <a:schemeClr val="tx1"/>
                </a:solidFill>
              </a:rPr>
              <a:t>: 31.7.1873. u Solinu</a:t>
            </a:r>
          </a:p>
          <a:p>
            <a:r>
              <a:rPr lang="hr-HR" dirty="0" smtClean="0">
                <a:solidFill>
                  <a:schemeClr val="tx1"/>
                </a:solidFill>
              </a:rPr>
              <a:t>primljen: 2.4.1885.g.</a:t>
            </a:r>
          </a:p>
          <a:p>
            <a:r>
              <a:rPr lang="hr-HR" dirty="0" smtClean="0">
                <a:solidFill>
                  <a:schemeClr val="tx1"/>
                </a:solidFill>
              </a:rPr>
              <a:t>izašao:24.10.1891.g</a:t>
            </a:r>
            <a:endParaRPr lang="hr-HR" dirty="0">
              <a:solidFill>
                <a:schemeClr val="tx1"/>
              </a:solidFill>
            </a:endParaRPr>
          </a:p>
        </p:txBody>
      </p:sp>
      <p:sp>
        <p:nvSpPr>
          <p:cNvPr id="6" name="Rezervirano mjesto broja slajda 5"/>
          <p:cNvSpPr>
            <a:spLocks noGrp="1"/>
          </p:cNvSpPr>
          <p:nvPr>
            <p:ph type="sldNum" sz="quarter" idx="12"/>
          </p:nvPr>
        </p:nvSpPr>
        <p:spPr/>
        <p:txBody>
          <a:bodyPr/>
          <a:lstStyle/>
          <a:p>
            <a:fld id="{4CE568A8-8FD5-4056-B408-93EBAA6D54A4}" type="slidenum">
              <a:rPr lang="en-US" smtClean="0"/>
              <a:pPr/>
              <a:t>10</a:t>
            </a:fld>
            <a:endParaRPr lang="en-US"/>
          </a:p>
        </p:txBody>
      </p:sp>
      <p:pic>
        <p:nvPicPr>
          <p:cNvPr id="8" name="Rezervirano mjesto sadržaja 3" descr="nahoče.jpg"/>
          <p:cNvPicPr>
            <a:picLocks noChangeAspect="1"/>
          </p:cNvPicPr>
          <p:nvPr/>
        </p:nvPicPr>
        <p:blipFill>
          <a:blip r:embed="rId2" cstate="print"/>
          <a:stretch>
            <a:fillRect/>
          </a:stretch>
        </p:blipFill>
        <p:spPr bwMode="auto">
          <a:xfrm>
            <a:off x="0" y="4352712"/>
            <a:ext cx="2736304" cy="2505288"/>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2339752" y="0"/>
            <a:ext cx="6444208" cy="1143000"/>
          </a:xfrm>
        </p:spPr>
        <p:txBody>
          <a:bodyPr/>
          <a:lstStyle/>
          <a:p>
            <a:r>
              <a:rPr lang="hr-HR" sz="4400" dirty="0" smtClean="0"/>
              <a:t>Salezijanci</a:t>
            </a:r>
            <a:endParaRPr lang="hr-HR" sz="4400" dirty="0"/>
          </a:p>
        </p:txBody>
      </p:sp>
      <p:sp>
        <p:nvSpPr>
          <p:cNvPr id="6" name="Rezervirano mjesto sadržaja 5"/>
          <p:cNvSpPr>
            <a:spLocks noGrp="1"/>
          </p:cNvSpPr>
          <p:nvPr>
            <p:ph sz="half" idx="2"/>
          </p:nvPr>
        </p:nvSpPr>
        <p:spPr>
          <a:xfrm>
            <a:off x="2363755" y="836712"/>
            <a:ext cx="6780245" cy="6021288"/>
          </a:xfrm>
        </p:spPr>
        <p:txBody>
          <a:bodyPr/>
          <a:lstStyle/>
          <a:p>
            <a:pPr>
              <a:buFont typeface="Wingdings" pitchFamily="2" charset="2"/>
              <a:buChar char="ü"/>
            </a:pPr>
            <a:r>
              <a:rPr lang="hr-HR" dirty="0" smtClean="0"/>
              <a:t>Salezijanci su katolički crkveni red kojeg je osnovao don Ivan </a:t>
            </a:r>
            <a:r>
              <a:rPr lang="hr-HR" dirty="0" err="1" smtClean="0"/>
              <a:t>Bosco</a:t>
            </a:r>
            <a:r>
              <a:rPr lang="hr-HR" dirty="0" smtClean="0"/>
              <a:t> 1859.g. u Italiji. Glavna zadaća salezijanaca je skrb o mladima ljudima. U grad pod Marjanom stigli su 1936.g. te su preuzeli brigu o štićenicima Zavoda </a:t>
            </a:r>
            <a:r>
              <a:rPr lang="hr-HR" dirty="0" err="1" smtClean="0"/>
              <a:t>Martinis</a:t>
            </a:r>
            <a:r>
              <a:rPr lang="hr-HR" dirty="0" smtClean="0"/>
              <a:t>- </a:t>
            </a:r>
            <a:r>
              <a:rPr lang="hr-HR" dirty="0" err="1" smtClean="0"/>
              <a:t>Marchi</a:t>
            </a:r>
            <a:r>
              <a:rPr lang="hr-HR" dirty="0" smtClean="0"/>
              <a:t> u Balkanskoj ulici. Njihovi štićenici bili su dječaci u dobi od 6 do 16 godina. U Zavodu su dječaci stjecali osnovno obrazovanje i izučavali zanat. Salezijanci su se trudili  </a:t>
            </a:r>
            <a:r>
              <a:rPr lang="hr-HR" dirty="0" err="1" smtClean="0"/>
              <a:t>martincima</a:t>
            </a:r>
            <a:r>
              <a:rPr lang="hr-HR" dirty="0" smtClean="0"/>
              <a:t> učiniti život zabavnim.</a:t>
            </a:r>
          </a:p>
          <a:p>
            <a:endParaRPr lang="hr-HR" dirty="0"/>
          </a:p>
        </p:txBody>
      </p:sp>
      <p:pic>
        <p:nvPicPr>
          <p:cNvPr id="5" name="Slika 4" descr="zastava_sdb_001.png"/>
          <p:cNvPicPr>
            <a:picLocks noChangeAspect="1"/>
          </p:cNvPicPr>
          <p:nvPr/>
        </p:nvPicPr>
        <p:blipFill>
          <a:blip r:embed="rId2" cstate="print"/>
          <a:stretch>
            <a:fillRect/>
          </a:stretch>
        </p:blipFill>
        <p:spPr>
          <a:xfrm>
            <a:off x="0" y="0"/>
            <a:ext cx="2284096" cy="6858000"/>
          </a:xfrm>
          <a:prstGeom prst="rect">
            <a:avLst/>
          </a:prstGeom>
        </p:spPr>
      </p:pic>
      <p:sp>
        <p:nvSpPr>
          <p:cNvPr id="7" name="Rezervirano mjesto broja slajda 6"/>
          <p:cNvSpPr>
            <a:spLocks noGrp="1"/>
          </p:cNvSpPr>
          <p:nvPr>
            <p:ph type="sldNum" sz="quarter" idx="12"/>
          </p:nvPr>
        </p:nvSpPr>
        <p:spPr/>
        <p:txBody>
          <a:bodyPr/>
          <a:lstStyle/>
          <a:p>
            <a:fld id="{4CE568A8-8FD5-4056-B408-93EBAA6D54A4}"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a:xfrm>
            <a:off x="0" y="1"/>
            <a:ext cx="9144000" cy="1124744"/>
          </a:xfrm>
        </p:spPr>
        <p:txBody>
          <a:bodyPr/>
          <a:lstStyle/>
          <a:p>
            <a:r>
              <a:rPr lang="hr-HR" dirty="0" smtClean="0"/>
              <a:t>Drugi svjetski rat ( 1941.-1945. )</a:t>
            </a:r>
            <a:endParaRPr lang="hr-HR" dirty="0"/>
          </a:p>
        </p:txBody>
      </p:sp>
      <p:sp>
        <p:nvSpPr>
          <p:cNvPr id="5" name="Rezervirano mjesto sadržaja 4"/>
          <p:cNvSpPr>
            <a:spLocks noGrp="1"/>
          </p:cNvSpPr>
          <p:nvPr>
            <p:ph sz="half" idx="1"/>
          </p:nvPr>
        </p:nvSpPr>
        <p:spPr>
          <a:xfrm>
            <a:off x="0" y="1052736"/>
            <a:ext cx="4716016" cy="6048672"/>
          </a:xfrm>
        </p:spPr>
        <p:txBody>
          <a:bodyPr/>
          <a:lstStyle/>
          <a:p>
            <a:pPr>
              <a:buFont typeface="Wingdings" pitchFamily="2" charset="2"/>
              <a:buChar char="ü"/>
            </a:pPr>
            <a:r>
              <a:rPr lang="hr-HR" dirty="0" smtClean="0"/>
              <a:t>Drugi svjetski rat bio je burno razdoblje u povijesti zgrade naše škole. Tijekom rata tu je bila smještena talijanska škola,a u dijelu zgrada boravila je talijanska vojska. Pred kraj rata kroz nju se prošle brojne izbjeglice na povratku kući. U njoj se jedno vrijem nalazila i župna crkva. </a:t>
            </a:r>
          </a:p>
          <a:p>
            <a:endParaRPr lang="hr-HR" dirty="0"/>
          </a:p>
        </p:txBody>
      </p:sp>
      <p:sp>
        <p:nvSpPr>
          <p:cNvPr id="6" name="Rezervirano mjesto broja slajda 5"/>
          <p:cNvSpPr>
            <a:spLocks noGrp="1"/>
          </p:cNvSpPr>
          <p:nvPr>
            <p:ph type="sldNum" sz="quarter" idx="12"/>
          </p:nvPr>
        </p:nvSpPr>
        <p:spPr/>
        <p:txBody>
          <a:bodyPr/>
          <a:lstStyle/>
          <a:p>
            <a:fld id="{4CE568A8-8FD5-4056-B408-93EBAA6D54A4}" type="slidenum">
              <a:rPr lang="en-US" smtClean="0"/>
              <a:pPr/>
              <a:t>12</a:t>
            </a:fld>
            <a:endParaRPr lang="en-US"/>
          </a:p>
        </p:txBody>
      </p:sp>
      <p:sp>
        <p:nvSpPr>
          <p:cNvPr id="10" name="Rezervirano mjesto sadržaja 9"/>
          <p:cNvSpPr>
            <a:spLocks noGrp="1"/>
          </p:cNvSpPr>
          <p:nvPr>
            <p:ph sz="half" idx="2"/>
          </p:nvPr>
        </p:nvSpPr>
        <p:spPr>
          <a:xfrm>
            <a:off x="4572000" y="1166018"/>
            <a:ext cx="4572000" cy="5691982"/>
          </a:xfrm>
        </p:spPr>
        <p:txBody>
          <a:bodyPr/>
          <a:lstStyle/>
          <a:p>
            <a:pPr>
              <a:buFont typeface="Wingdings" pitchFamily="2" charset="2"/>
              <a:buChar char="ü"/>
            </a:pPr>
            <a:r>
              <a:rPr lang="hr-HR" dirty="0" smtClean="0"/>
              <a:t>S obzirom da su u bombardiranju 1944.g. srušene crkve Svetog Petra Novog i Svetog Roka, vjernici </a:t>
            </a:r>
            <a:r>
              <a:rPr lang="hr-HR" dirty="0" err="1" smtClean="0"/>
              <a:t>Manuša</a:t>
            </a:r>
            <a:r>
              <a:rPr lang="hr-HR" dirty="0" smtClean="0"/>
              <a:t> i Lučca dolazili su na Božju službu u kapelicu Svetog </a:t>
            </a:r>
            <a:r>
              <a:rPr lang="hr-HR" dirty="0" err="1" smtClean="0"/>
              <a:t>Bosca</a:t>
            </a:r>
            <a:r>
              <a:rPr lang="hr-HR" dirty="0" smtClean="0"/>
              <a:t> koja se nalazila u zavodu </a:t>
            </a:r>
            <a:r>
              <a:rPr lang="hr-HR" dirty="0" err="1" smtClean="0"/>
              <a:t>Martinis</a:t>
            </a:r>
            <a:r>
              <a:rPr lang="hr-HR" dirty="0" smtClean="0"/>
              <a:t>- </a:t>
            </a:r>
            <a:r>
              <a:rPr lang="hr-HR" dirty="0" err="1" smtClean="0"/>
              <a:t>Marchi</a:t>
            </a:r>
            <a:r>
              <a:rPr lang="hr-HR" dirty="0" smtClean="0"/>
              <a:t>. Poslije rata u zgradi se nalazila bolnica za ratne invalide. </a:t>
            </a:r>
            <a:endParaRPr lang="hr-H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0" y="0"/>
            <a:ext cx="9144000" cy="1736304"/>
          </a:xfrm>
        </p:spPr>
        <p:txBody>
          <a:bodyPr/>
          <a:lstStyle/>
          <a:p>
            <a:r>
              <a:rPr lang="hr-HR" dirty="0" smtClean="0"/>
              <a:t>Sveti Petar Novi, crkva je srušena u siječnju 1944. tijekom savezničkog bombardiranja</a:t>
            </a:r>
            <a:endParaRPr lang="hr-HR" dirty="0"/>
          </a:p>
        </p:txBody>
      </p:sp>
      <p:pic>
        <p:nvPicPr>
          <p:cNvPr id="7" name="Rezervirano mjesto sadržaja 6" descr="43_motiv_s_pazara_.jpg"/>
          <p:cNvPicPr>
            <a:picLocks noGrp="1" noChangeAspect="1"/>
          </p:cNvPicPr>
          <p:nvPr>
            <p:ph idx="1"/>
          </p:nvPr>
        </p:nvPicPr>
        <p:blipFill>
          <a:blip r:embed="rId2" cstate="print"/>
          <a:stretch>
            <a:fillRect/>
          </a:stretch>
        </p:blipFill>
        <p:spPr>
          <a:xfrm>
            <a:off x="1343641" y="1772816"/>
            <a:ext cx="6456717" cy="4791627"/>
          </a:xfrm>
          <a:prstGeom prst="rect">
            <a:avLst/>
          </a:prstGeom>
          <a:noFill/>
          <a:ln>
            <a:noFill/>
          </a:ln>
        </p:spPr>
      </p:pic>
      <p:sp>
        <p:nvSpPr>
          <p:cNvPr id="4" name="Rezervirano mjesto broja slajda 3"/>
          <p:cNvSpPr>
            <a:spLocks noGrp="1"/>
          </p:cNvSpPr>
          <p:nvPr>
            <p:ph type="sldNum" sz="quarter" idx="12"/>
          </p:nvPr>
        </p:nvSpPr>
        <p:spPr/>
        <p:txBody>
          <a:bodyPr/>
          <a:lstStyle/>
          <a:p>
            <a:fld id="{41818E07-57FB-468D-9BE9-395E250174E6}"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0"/>
            <a:ext cx="9144000" cy="1385646"/>
          </a:xfrm>
        </p:spPr>
        <p:txBody>
          <a:bodyPr/>
          <a:lstStyle/>
          <a:p>
            <a:r>
              <a:rPr lang="hr-HR" dirty="0" smtClean="0"/>
              <a:t>Ruševine Svetog Roka na </a:t>
            </a:r>
            <a:r>
              <a:rPr lang="hr-HR" dirty="0" err="1" smtClean="0"/>
              <a:t>Manušu</a:t>
            </a:r>
            <a:r>
              <a:rPr lang="hr-HR" dirty="0" smtClean="0"/>
              <a:t>, također uništena u siječnju 1944.g.</a:t>
            </a:r>
            <a:endParaRPr lang="hr-HR" dirty="0"/>
          </a:p>
        </p:txBody>
      </p:sp>
      <p:pic>
        <p:nvPicPr>
          <p:cNvPr id="4" name="Rezervirano mjesto sadržaja 3" descr="49_sv_roko.jpg"/>
          <p:cNvPicPr>
            <a:picLocks noGrp="1" noChangeAspect="1"/>
          </p:cNvPicPr>
          <p:nvPr>
            <p:ph idx="1"/>
          </p:nvPr>
        </p:nvPicPr>
        <p:blipFill>
          <a:blip r:embed="rId2" cstate="print"/>
          <a:stretch>
            <a:fillRect/>
          </a:stretch>
        </p:blipFill>
        <p:spPr>
          <a:xfrm>
            <a:off x="1427651" y="1556792"/>
            <a:ext cx="6288698" cy="4786830"/>
          </a:xfrm>
        </p:spPr>
      </p:pic>
      <p:sp>
        <p:nvSpPr>
          <p:cNvPr id="5" name="Rezervirano mjesto broja slajda 4"/>
          <p:cNvSpPr>
            <a:spLocks noGrp="1"/>
          </p:cNvSpPr>
          <p:nvPr>
            <p:ph type="sldNum" sz="quarter" idx="12"/>
          </p:nvPr>
        </p:nvSpPr>
        <p:spPr/>
        <p:txBody>
          <a:bodyPr/>
          <a:lstStyle/>
          <a:p>
            <a:fld id="{41818E07-57FB-468D-9BE9-395E250174E6}"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32657"/>
            <a:ext cx="8229600" cy="1656184"/>
          </a:xfrm>
        </p:spPr>
        <p:txBody>
          <a:bodyPr/>
          <a:lstStyle/>
          <a:p>
            <a:r>
              <a:rPr lang="hr-HR" sz="6000" dirty="0" smtClean="0">
                <a:solidFill>
                  <a:srgbClr val="FF0000"/>
                </a:solidFill>
              </a:rPr>
              <a:t>9.10.1954.-USELJAVAMO MI</a:t>
            </a:r>
            <a:endParaRPr lang="hr-HR" sz="6000" dirty="0">
              <a:solidFill>
                <a:srgbClr val="FF0000"/>
              </a:solidFill>
            </a:endParaRPr>
          </a:p>
        </p:txBody>
      </p:sp>
      <p:pic>
        <p:nvPicPr>
          <p:cNvPr id="4" name="Rezervirano mjesto sadržaja 3" descr="škola.jpg"/>
          <p:cNvPicPr>
            <a:picLocks noGrp="1" noChangeAspect="1"/>
          </p:cNvPicPr>
          <p:nvPr>
            <p:ph idx="1"/>
          </p:nvPr>
        </p:nvPicPr>
        <p:blipFill>
          <a:blip r:embed="rId2" cstate="print"/>
          <a:stretch>
            <a:fillRect/>
          </a:stretch>
        </p:blipFill>
        <p:spPr>
          <a:xfrm>
            <a:off x="599326" y="2204864"/>
            <a:ext cx="7945347" cy="4248472"/>
          </a:xfrm>
          <a:prstGeom prst="ellipse">
            <a:avLst/>
          </a:prstGeom>
          <a:ln>
            <a:noFill/>
          </a:ln>
          <a:effectLst>
            <a:softEdge rad="112500"/>
          </a:effectLst>
        </p:spPr>
      </p:pic>
      <p:sp>
        <p:nvSpPr>
          <p:cNvPr id="5" name="Rezervirano mjesto broja slajda 4"/>
          <p:cNvSpPr>
            <a:spLocks noGrp="1"/>
          </p:cNvSpPr>
          <p:nvPr>
            <p:ph type="sldNum" sz="quarter" idx="12"/>
          </p:nvPr>
        </p:nvSpPr>
        <p:spPr/>
        <p:txBody>
          <a:bodyPr/>
          <a:lstStyle/>
          <a:p>
            <a:fld id="{41818E07-57FB-468D-9BE9-395E250174E6}"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85800" y="1196753"/>
            <a:ext cx="7772400" cy="2046436"/>
          </a:xfrm>
        </p:spPr>
        <p:txBody>
          <a:bodyPr/>
          <a:lstStyle/>
          <a:p>
            <a:pPr algn="ctr"/>
            <a:r>
              <a:rPr lang="hr-HR" cap="none" dirty="0" smtClean="0">
                <a:ln w="12700">
                  <a:solidFill>
                    <a:sysClr val="windowText" lastClr="000000"/>
                  </a:solidFill>
                  <a:prstDash val="solid"/>
                </a:ln>
                <a:solidFill>
                  <a:srgbClr val="FF0000"/>
                </a:solidFill>
                <a:effectLst>
                  <a:outerShdw blurRad="41275" dist="20320" dir="1800000" algn="tl" rotWithShape="0">
                    <a:srgbClr val="000000">
                      <a:alpha val="40000"/>
                    </a:srgbClr>
                  </a:outerShdw>
                </a:effectLst>
              </a:rPr>
              <a:t>NEKOLIKO VAŽNIJIH DATUMA IZ POVIJESTI SPLITSKOG ŠKOLSTVA</a:t>
            </a:r>
            <a:br>
              <a:rPr lang="hr-HR" cap="none" dirty="0" smtClean="0">
                <a:ln w="12700">
                  <a:solidFill>
                    <a:sysClr val="windowText" lastClr="000000"/>
                  </a:solidFill>
                  <a:prstDash val="solid"/>
                </a:ln>
                <a:solidFill>
                  <a:srgbClr val="FF0000"/>
                </a:solidFill>
                <a:effectLst>
                  <a:outerShdw blurRad="41275" dist="20320" dir="1800000" algn="tl" rotWithShape="0">
                    <a:srgbClr val="000000">
                      <a:alpha val="40000"/>
                    </a:srgbClr>
                  </a:outerShdw>
                </a:effectLst>
              </a:rPr>
            </a:br>
            <a:endParaRPr lang="hr-HR" cap="none" dirty="0">
              <a:ln w="12700">
                <a:solidFill>
                  <a:sysClr val="windowText" lastClr="000000"/>
                </a:solidFill>
                <a:prstDash val="solid"/>
              </a:ln>
              <a:solidFill>
                <a:srgbClr val="FF0000"/>
              </a:solidFill>
              <a:effectLst>
                <a:outerShdw blurRad="41275" dist="20320" dir="1800000" algn="tl" rotWithShape="0">
                  <a:srgbClr val="000000">
                    <a:alpha val="40000"/>
                  </a:srgbClr>
                </a:outerShdw>
              </a:effectLst>
            </a:endParaRPr>
          </a:p>
        </p:txBody>
      </p:sp>
      <p:sp>
        <p:nvSpPr>
          <p:cNvPr id="3" name="Rezervirano mjesto teksta 2"/>
          <p:cNvSpPr>
            <a:spLocks noGrp="1"/>
          </p:cNvSpPr>
          <p:nvPr>
            <p:ph type="body" idx="1"/>
          </p:nvPr>
        </p:nvSpPr>
        <p:spPr/>
        <p:txBody>
          <a:bodyPr/>
          <a:lstStyle/>
          <a:p>
            <a:pPr algn="ctr"/>
            <a:endParaRPr lang="hr-HR" dirty="0"/>
          </a:p>
        </p:txBody>
      </p:sp>
      <p:sp>
        <p:nvSpPr>
          <p:cNvPr id="4" name="Rezervirano mjesto broja slajda 3"/>
          <p:cNvSpPr>
            <a:spLocks noGrp="1"/>
          </p:cNvSpPr>
          <p:nvPr>
            <p:ph type="sldNum" sz="quarter" idx="12"/>
          </p:nvPr>
        </p:nvSpPr>
        <p:spPr/>
        <p:txBody>
          <a:bodyPr/>
          <a:lstStyle/>
          <a:p>
            <a:fld id="{A801B1C5-44CF-4E25-9B89-53C2F8E65EA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8229600" cy="1143000"/>
          </a:xfrm>
        </p:spPr>
        <p:txBody>
          <a:bodyPr/>
          <a:lstStyle/>
          <a:p>
            <a:r>
              <a:rPr lang="hr-HR" sz="4000" dirty="0" smtClean="0"/>
              <a:t>Benediktinski samostan u </a:t>
            </a:r>
            <a:r>
              <a:rPr lang="hr-HR" sz="4000" dirty="0" err="1" smtClean="0"/>
              <a:t>Rižinicama</a:t>
            </a:r>
            <a:endParaRPr lang="hr-HR" sz="4000" dirty="0"/>
          </a:p>
        </p:txBody>
      </p:sp>
      <p:pic>
        <p:nvPicPr>
          <p:cNvPr id="4" name="Rezervirano mjesto sadržaja 3" descr="754px-Fragment_grede_s_natpisom_kneza_Trpimira_9_st.jpg"/>
          <p:cNvPicPr>
            <a:picLocks noGrp="1" noChangeAspect="1"/>
          </p:cNvPicPr>
          <p:nvPr>
            <p:ph sz="half" idx="1"/>
          </p:nvPr>
        </p:nvPicPr>
        <p:blipFill>
          <a:blip r:embed="rId2" cstate="print"/>
          <a:stretch>
            <a:fillRect/>
          </a:stretch>
        </p:blipFill>
        <p:spPr>
          <a:xfrm rot="17461468">
            <a:off x="-149175" y="1961328"/>
            <a:ext cx="3148781" cy="2591640"/>
          </a:xfrm>
          <a:prstGeom prst="ellipse">
            <a:avLst/>
          </a:prstGeom>
          <a:ln>
            <a:noFill/>
          </a:ln>
          <a:effectLst>
            <a:softEdge rad="112500"/>
          </a:effectLst>
        </p:spPr>
      </p:pic>
      <p:sp>
        <p:nvSpPr>
          <p:cNvPr id="5" name="Rezervirano mjesto sadržaja 4"/>
          <p:cNvSpPr>
            <a:spLocks noGrp="1"/>
          </p:cNvSpPr>
          <p:nvPr>
            <p:ph sz="half" idx="2"/>
          </p:nvPr>
        </p:nvSpPr>
        <p:spPr>
          <a:xfrm>
            <a:off x="2627784" y="1426666"/>
            <a:ext cx="6516216" cy="5431334"/>
          </a:xfrm>
        </p:spPr>
        <p:txBody>
          <a:bodyPr/>
          <a:lstStyle/>
          <a:p>
            <a:r>
              <a:rPr lang="hr-HR" dirty="0" smtClean="0"/>
              <a:t>Povjesničari smatraju da početke organiziranog školstva na tlu Hrvatske treba tražiti u neposrednoj blizini Splita, u </a:t>
            </a:r>
            <a:r>
              <a:rPr lang="hr-HR" dirty="0" err="1" smtClean="0"/>
              <a:t>Rižinicama</a:t>
            </a:r>
            <a:r>
              <a:rPr lang="hr-HR" dirty="0" smtClean="0"/>
              <a:t> ispod Klisa. Tamo je u 9.st. knez Trpimir dao podići prvi benediktinski samostan na tlu Hrvatske. Bilo je uobičajeno da se unutar benediktinski samostana nalaze škole, pa možemo vjerovati da je jedna takva škola djelovala u samostanu u </a:t>
            </a:r>
            <a:r>
              <a:rPr lang="hr-HR" dirty="0" err="1" smtClean="0"/>
              <a:t>Rižinicama</a:t>
            </a:r>
            <a:r>
              <a:rPr lang="hr-HR" dirty="0" smtClean="0"/>
              <a:t>.</a:t>
            </a:r>
            <a:endParaRPr lang="hr-HR" dirty="0"/>
          </a:p>
        </p:txBody>
      </p:sp>
      <p:sp>
        <p:nvSpPr>
          <p:cNvPr id="6" name="Rezervirano mjesto broja slajda 5"/>
          <p:cNvSpPr>
            <a:spLocks noGrp="1"/>
          </p:cNvSpPr>
          <p:nvPr>
            <p:ph type="sldNum" sz="quarter" idx="12"/>
          </p:nvPr>
        </p:nvSpPr>
        <p:spPr/>
        <p:txBody>
          <a:bodyPr/>
          <a:lstStyle/>
          <a:p>
            <a:fld id="{4CE568A8-8FD5-4056-B408-93EBAA6D54A4}"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0"/>
            <a:ext cx="9144000" cy="1143000"/>
          </a:xfrm>
        </p:spPr>
        <p:txBody>
          <a:bodyPr/>
          <a:lstStyle/>
          <a:p>
            <a:r>
              <a:rPr lang="hr-HR" sz="4000" dirty="0" smtClean="0">
                <a:solidFill>
                  <a:schemeClr val="tx1"/>
                </a:solidFill>
              </a:rPr>
              <a:t>Srednjovjekovni</a:t>
            </a:r>
            <a:r>
              <a:rPr lang="hr-HR" dirty="0" smtClean="0">
                <a:solidFill>
                  <a:schemeClr val="tx1"/>
                </a:solidFill>
              </a:rPr>
              <a:t> Split</a:t>
            </a:r>
            <a:endParaRPr lang="hr-HR" dirty="0">
              <a:solidFill>
                <a:schemeClr val="tx1"/>
              </a:solidFill>
            </a:endParaRPr>
          </a:p>
        </p:txBody>
      </p:sp>
      <p:pic>
        <p:nvPicPr>
          <p:cNvPr id="1027" name="Picture 3"/>
          <p:cNvPicPr>
            <a:picLocks noGrp="1" noChangeAspect="1" noChangeArrowheads="1"/>
          </p:cNvPicPr>
          <p:nvPr>
            <p:ph sz="half" idx="1"/>
          </p:nvPr>
        </p:nvPicPr>
        <p:blipFill>
          <a:blip r:embed="rId2" cstate="print"/>
          <a:stretch>
            <a:fillRect/>
          </a:stretch>
        </p:blipFill>
        <p:spPr bwMode="auto">
          <a:xfrm>
            <a:off x="6510194" y="944724"/>
            <a:ext cx="2633807" cy="3672408"/>
          </a:xfrm>
          <a:prstGeom prst="ellipse">
            <a:avLst/>
          </a:prstGeom>
          <a:ln>
            <a:noFill/>
          </a:ln>
          <a:effectLst>
            <a:softEdge rad="112500"/>
          </a:effectLst>
        </p:spPr>
      </p:pic>
      <p:sp>
        <p:nvSpPr>
          <p:cNvPr id="4" name="Rezervirano mjesto sadržaja 3"/>
          <p:cNvSpPr>
            <a:spLocks noGrp="1"/>
          </p:cNvSpPr>
          <p:nvPr>
            <p:ph sz="half" idx="2"/>
          </p:nvPr>
        </p:nvSpPr>
        <p:spPr>
          <a:xfrm>
            <a:off x="0" y="1403394"/>
            <a:ext cx="6804248" cy="5454606"/>
          </a:xfrm>
        </p:spPr>
        <p:txBody>
          <a:bodyPr/>
          <a:lstStyle/>
          <a:p>
            <a:pPr>
              <a:buFont typeface="Wingdings" pitchFamily="2" charset="2"/>
              <a:buChar char="ü"/>
            </a:pPr>
            <a:r>
              <a:rPr lang="hr-HR" dirty="0" smtClean="0"/>
              <a:t>Prvi poznati nam splitski učitelj bio je kirurg Blaž koji je u Splitu podučavao sredinom 14. stoljeća. Splitska komuna je svoje učitelje dovodila s one strane Jadrana, iz Italije. U Splitu je u to vrijeme djelovala samo jedna javna komunalna škola u kojoj se podučavala aritmetika i gramatika. Djeca splitskih patricija pohađala su i privatne škole, a daljnje školovanje nastavljala su u Italiji, primjerice u Padovi gdje ih najčešće nalazimo na studiju prava.</a:t>
            </a:r>
            <a:endParaRPr lang="hr-HR" dirty="0"/>
          </a:p>
        </p:txBody>
      </p:sp>
      <p:sp>
        <p:nvSpPr>
          <p:cNvPr id="5" name="Rezervirano mjesto broja slajda 4"/>
          <p:cNvSpPr>
            <a:spLocks noGrp="1"/>
          </p:cNvSpPr>
          <p:nvPr>
            <p:ph type="sldNum" sz="quarter" idx="12"/>
          </p:nvPr>
        </p:nvSpPr>
        <p:spPr/>
        <p:txBody>
          <a:bodyPr/>
          <a:lstStyle/>
          <a:p>
            <a:fld id="{4CE568A8-8FD5-4056-B408-93EBAA6D54A4}"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1"/>
            <a:ext cx="9144000" cy="1403648"/>
          </a:xfrm>
        </p:spPr>
        <p:txBody>
          <a:bodyPr/>
          <a:lstStyle/>
          <a:p>
            <a:r>
              <a:rPr lang="hr-HR" sz="4000" dirty="0" smtClean="0">
                <a:solidFill>
                  <a:schemeClr val="tx1"/>
                </a:solidFill>
              </a:rPr>
              <a:t>Nadbiskup Stjepan </a:t>
            </a:r>
            <a:r>
              <a:rPr lang="hr-HR" sz="4000" dirty="0" err="1" smtClean="0">
                <a:solidFill>
                  <a:schemeClr val="tx1"/>
                </a:solidFill>
              </a:rPr>
              <a:t>Cosmi</a:t>
            </a:r>
            <a:r>
              <a:rPr lang="hr-HR" sz="4000" dirty="0" smtClean="0">
                <a:solidFill>
                  <a:schemeClr val="tx1"/>
                </a:solidFill>
              </a:rPr>
              <a:t> </a:t>
            </a:r>
            <a:br>
              <a:rPr lang="hr-HR" sz="4000" dirty="0" smtClean="0">
                <a:solidFill>
                  <a:schemeClr val="tx1"/>
                </a:solidFill>
              </a:rPr>
            </a:br>
            <a:r>
              <a:rPr lang="hr-HR" sz="4000" dirty="0" smtClean="0">
                <a:solidFill>
                  <a:schemeClr val="tx1"/>
                </a:solidFill>
              </a:rPr>
              <a:t>( 1629.-1707.)</a:t>
            </a:r>
            <a:endParaRPr lang="hr-HR" sz="4000" dirty="0">
              <a:solidFill>
                <a:schemeClr val="tx1"/>
              </a:solidFill>
            </a:endParaRPr>
          </a:p>
        </p:txBody>
      </p:sp>
      <p:pic>
        <p:nvPicPr>
          <p:cNvPr id="4" name="Rezervirano mjesto sadržaja 3" descr="pod1.jpg"/>
          <p:cNvPicPr>
            <a:picLocks noGrp="1" noChangeAspect="1"/>
          </p:cNvPicPr>
          <p:nvPr>
            <p:ph sz="half" idx="1"/>
          </p:nvPr>
        </p:nvPicPr>
        <p:blipFill>
          <a:blip r:embed="rId2" cstate="print"/>
          <a:stretch>
            <a:fillRect/>
          </a:stretch>
        </p:blipFill>
        <p:spPr>
          <a:xfrm>
            <a:off x="6561839" y="1124744"/>
            <a:ext cx="2582161" cy="3888432"/>
          </a:xfrm>
          <a:prstGeom prst="ellipse">
            <a:avLst/>
          </a:prstGeom>
          <a:ln>
            <a:noFill/>
          </a:ln>
          <a:effectLst>
            <a:softEdge rad="112500"/>
          </a:effectLst>
        </p:spPr>
      </p:pic>
      <p:sp>
        <p:nvSpPr>
          <p:cNvPr id="5" name="Rezervirano mjesto sadržaja 4"/>
          <p:cNvSpPr>
            <a:spLocks noGrp="1"/>
          </p:cNvSpPr>
          <p:nvPr>
            <p:ph sz="half" idx="2"/>
          </p:nvPr>
        </p:nvSpPr>
        <p:spPr>
          <a:xfrm>
            <a:off x="0" y="1547410"/>
            <a:ext cx="6948264" cy="5310590"/>
          </a:xfrm>
        </p:spPr>
        <p:txBody>
          <a:bodyPr/>
          <a:lstStyle/>
          <a:p>
            <a:pPr>
              <a:buFont typeface="Wingdings" pitchFamily="2" charset="2"/>
              <a:buChar char="ü"/>
            </a:pPr>
            <a:r>
              <a:rPr lang="hr-HR" dirty="0" smtClean="0"/>
              <a:t>Za povijest splitskog školstva nezaobilazna je godina 1700. kada je grad zahvaljujući splitskom nadbiskupu Stjepanu </a:t>
            </a:r>
            <a:r>
              <a:rPr lang="hr-HR" dirty="0" err="1" smtClean="0"/>
              <a:t>Cosmiju</a:t>
            </a:r>
            <a:r>
              <a:rPr lang="hr-HR" dirty="0" smtClean="0"/>
              <a:t> dobio sjemenišnu gimnaziju. Sjemenišna gimnazija je 1817.g. postala svjetovnom. </a:t>
            </a:r>
          </a:p>
          <a:p>
            <a:pPr>
              <a:buFont typeface="Wingdings" pitchFamily="2" charset="2"/>
              <a:buChar char="ü"/>
            </a:pPr>
            <a:r>
              <a:rPr lang="hr-HR" dirty="0" smtClean="0"/>
              <a:t>Prilikom svoje vizitacije dijeceze 1683. g. nadbiskup </a:t>
            </a:r>
            <a:r>
              <a:rPr lang="hr-HR" dirty="0" err="1" smtClean="0"/>
              <a:t>Cosmi</a:t>
            </a:r>
            <a:r>
              <a:rPr lang="hr-HR" dirty="0" smtClean="0"/>
              <a:t> posjetio je i </a:t>
            </a:r>
            <a:r>
              <a:rPr lang="hr-HR" dirty="0" err="1" smtClean="0"/>
              <a:t>Manuš</a:t>
            </a:r>
            <a:r>
              <a:rPr lang="hr-HR" dirty="0" smtClean="0"/>
              <a:t> gdje je zatekao popa glagoljaša kako predaje vjeronauk djeci. S tom godinom započinje povijest školstva na </a:t>
            </a:r>
            <a:r>
              <a:rPr lang="hr-HR" dirty="0" err="1" smtClean="0"/>
              <a:t>Manušu</a:t>
            </a:r>
            <a:r>
              <a:rPr lang="hr-HR" dirty="0" smtClean="0"/>
              <a:t>.</a:t>
            </a:r>
            <a:endParaRPr lang="hr-HR" dirty="0"/>
          </a:p>
        </p:txBody>
      </p:sp>
      <p:sp>
        <p:nvSpPr>
          <p:cNvPr id="6" name="Rezervirano mjesto broja slajda 5"/>
          <p:cNvSpPr>
            <a:spLocks noGrp="1"/>
          </p:cNvSpPr>
          <p:nvPr>
            <p:ph type="sldNum" sz="quarter" idx="12"/>
          </p:nvPr>
        </p:nvSpPr>
        <p:spPr/>
        <p:txBody>
          <a:bodyPr/>
          <a:lstStyle/>
          <a:p>
            <a:fld id="{4CE568A8-8FD5-4056-B408-93EBAA6D54A4}"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sz="4400" dirty="0" smtClean="0"/>
              <a:t>Po čemu smo posebni?</a:t>
            </a:r>
            <a:endParaRPr lang="hr-HR" sz="4400" dirty="0"/>
          </a:p>
        </p:txBody>
      </p:sp>
      <p:sp>
        <p:nvSpPr>
          <p:cNvPr id="3" name="Rezervirano mjesto sadržaja 2"/>
          <p:cNvSpPr>
            <a:spLocks noGrp="1"/>
          </p:cNvSpPr>
          <p:nvPr>
            <p:ph idx="1"/>
          </p:nvPr>
        </p:nvSpPr>
        <p:spPr>
          <a:xfrm>
            <a:off x="457200" y="1268760"/>
            <a:ext cx="8339269" cy="5112568"/>
          </a:xfrm>
        </p:spPr>
        <p:txBody>
          <a:bodyPr/>
          <a:lstStyle/>
          <a:p>
            <a:pPr>
              <a:buSzPct val="180000"/>
              <a:buFont typeface="Wingdings" pitchFamily="2" charset="2"/>
              <a:buChar char="ü"/>
            </a:pPr>
            <a:r>
              <a:rPr lang="hr-HR" sz="3200" dirty="0" smtClean="0"/>
              <a:t>Zgrada naše škole je najstarija zgrada u kojoj je smještena jedna splitska osnovna škola </a:t>
            </a:r>
          </a:p>
          <a:p>
            <a:pPr>
              <a:buSzPct val="180000"/>
              <a:buFont typeface="Wingdings" pitchFamily="2" charset="2"/>
              <a:buChar char="ü"/>
            </a:pPr>
            <a:r>
              <a:rPr lang="hr-HR" sz="3200" dirty="0" smtClean="0"/>
              <a:t> Ona je kulturno dobro Republike Hrvatske te se nalazi u Registru kulturnih dobara RH kao preventivno zaštićeno kulturno dobro)</a:t>
            </a:r>
          </a:p>
          <a:p>
            <a:pPr>
              <a:buSzPct val="180000"/>
              <a:buFont typeface="Wingdings" pitchFamily="2" charset="2"/>
              <a:buChar char="ü"/>
            </a:pPr>
            <a:r>
              <a:rPr lang="hr-HR" sz="3200" dirty="0" smtClean="0"/>
              <a:t>Ona je prva škola u Splitu koja je imala cjelodnevni boravak učenika s prehranom  ( od 16.9.1971.g.)…</a:t>
            </a:r>
            <a:endParaRPr lang="hr-HR" sz="3200" dirty="0"/>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sz="4000" dirty="0" smtClean="0">
                <a:solidFill>
                  <a:schemeClr val="tx1"/>
                </a:solidFill>
              </a:rPr>
              <a:t>Prva polovica 19. stoljeća</a:t>
            </a:r>
            <a:endParaRPr lang="hr-HR" sz="4000" dirty="0">
              <a:solidFill>
                <a:schemeClr val="tx1"/>
              </a:solidFill>
            </a:endParaRPr>
          </a:p>
        </p:txBody>
      </p:sp>
      <p:sp>
        <p:nvSpPr>
          <p:cNvPr id="3" name="Rezervirano mjesto sadržaja 2"/>
          <p:cNvSpPr>
            <a:spLocks noGrp="1"/>
          </p:cNvSpPr>
          <p:nvPr>
            <p:ph sz="half" idx="1"/>
          </p:nvPr>
        </p:nvSpPr>
        <p:spPr>
          <a:xfrm>
            <a:off x="179512" y="1196752"/>
            <a:ext cx="8784976" cy="3366374"/>
          </a:xfrm>
        </p:spPr>
        <p:txBody>
          <a:bodyPr/>
          <a:lstStyle/>
          <a:p>
            <a:pPr>
              <a:buFont typeface="Wingdings" pitchFamily="2" charset="2"/>
              <a:buChar char="ü"/>
            </a:pPr>
            <a:r>
              <a:rPr lang="hr-HR" dirty="0" smtClean="0"/>
              <a:t>Tijekom  druge austrijske uprave prema izvješću splitskog poglavara </a:t>
            </a:r>
            <a:r>
              <a:rPr lang="hr-HR" dirty="0" err="1" smtClean="0"/>
              <a:t>Rehe</a:t>
            </a:r>
            <a:r>
              <a:rPr lang="hr-HR" dirty="0" smtClean="0"/>
              <a:t> iz 1822.g. u Splitu su djelovale:</a:t>
            </a:r>
          </a:p>
          <a:p>
            <a:pPr lvl="1"/>
            <a:r>
              <a:rPr lang="hr-HR" sz="2800" dirty="0" smtClean="0"/>
              <a:t>jedna gimnazija, </a:t>
            </a:r>
          </a:p>
          <a:p>
            <a:pPr lvl="1"/>
            <a:r>
              <a:rPr lang="hr-HR" sz="2800" dirty="0" smtClean="0"/>
              <a:t>jedna </a:t>
            </a:r>
            <a:r>
              <a:rPr lang="hr-HR" sz="2800" dirty="0" err="1" smtClean="0"/>
              <a:t>trorazredna</a:t>
            </a:r>
            <a:r>
              <a:rPr lang="hr-HR" sz="2800" dirty="0" smtClean="0"/>
              <a:t> muška škola u dominikanskom samostanu kraj Srebrnih vrata, </a:t>
            </a:r>
          </a:p>
          <a:p>
            <a:pPr lvl="1"/>
            <a:r>
              <a:rPr lang="hr-HR" sz="2800" dirty="0" smtClean="0"/>
              <a:t>jedna židovska škola.</a:t>
            </a:r>
            <a:endParaRPr lang="hr-HR" sz="2800" dirty="0"/>
          </a:p>
        </p:txBody>
      </p:sp>
      <p:pic>
        <p:nvPicPr>
          <p:cNvPr id="2050" name="Picture 2"/>
          <p:cNvPicPr>
            <a:picLocks noGrp="1" noChangeAspect="1" noChangeArrowheads="1"/>
          </p:cNvPicPr>
          <p:nvPr>
            <p:ph sz="half" idx="2"/>
          </p:nvPr>
        </p:nvPicPr>
        <p:blipFill>
          <a:blip r:embed="rId2" cstate="print"/>
          <a:stretch>
            <a:fillRect/>
          </a:stretch>
        </p:blipFill>
        <p:spPr bwMode="auto">
          <a:xfrm>
            <a:off x="0" y="4725144"/>
            <a:ext cx="2843808" cy="2132856"/>
          </a:xfrm>
          <a:prstGeom prst="rect">
            <a:avLst/>
          </a:prstGeom>
          <a:noFill/>
          <a:ln>
            <a:noFill/>
          </a:ln>
        </p:spPr>
      </p:pic>
      <p:sp>
        <p:nvSpPr>
          <p:cNvPr id="5" name="Rezervirano mjesto broja slajda 4"/>
          <p:cNvSpPr>
            <a:spLocks noGrp="1"/>
          </p:cNvSpPr>
          <p:nvPr>
            <p:ph type="sldNum" sz="quarter" idx="12"/>
          </p:nvPr>
        </p:nvSpPr>
        <p:spPr/>
        <p:txBody>
          <a:bodyPr/>
          <a:lstStyle/>
          <a:p>
            <a:fld id="{4CE568A8-8FD5-4056-B408-93EBAA6D54A4}"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sz="4000" dirty="0" smtClean="0">
                <a:solidFill>
                  <a:schemeClr val="tx1"/>
                </a:solidFill>
              </a:rPr>
              <a:t>Prva ženska škola u Splitu, 1824.g.</a:t>
            </a:r>
            <a:endParaRPr lang="hr-HR" sz="4000" dirty="0">
              <a:solidFill>
                <a:schemeClr val="tx1"/>
              </a:solidFill>
            </a:endParaRPr>
          </a:p>
        </p:txBody>
      </p:sp>
      <p:sp>
        <p:nvSpPr>
          <p:cNvPr id="4" name="Rezervirano mjesto sadržaja 3"/>
          <p:cNvSpPr>
            <a:spLocks noGrp="1"/>
          </p:cNvSpPr>
          <p:nvPr>
            <p:ph sz="half" idx="2"/>
          </p:nvPr>
        </p:nvSpPr>
        <p:spPr>
          <a:xfrm>
            <a:off x="0" y="1016733"/>
            <a:ext cx="4860032" cy="5841268"/>
          </a:xfrm>
        </p:spPr>
        <p:txBody>
          <a:bodyPr/>
          <a:lstStyle/>
          <a:p>
            <a:pPr>
              <a:buFont typeface="Wingdings" pitchFamily="2" charset="2"/>
              <a:buChar char="ü"/>
            </a:pPr>
            <a:r>
              <a:rPr lang="hr-HR" dirty="0" smtClean="0"/>
              <a:t>Ideja o otvaranju ženske osnovne škole u Splitu rodila se prilikom posjeta cara Franje I. Splitu 1818.g. Ideja je zaživjela 1824.g. kada je pri samostanu svete Klare otvorena zgrada ženske osnovne škole. Prve učiteljice bile su redovnice koje su prethodno prošle pedagoško-didaktički tečaj od mjesec i pol dana.</a:t>
            </a:r>
          </a:p>
          <a:p>
            <a:endParaRPr lang="hr-HR" dirty="0" smtClean="0"/>
          </a:p>
          <a:p>
            <a:endParaRPr lang="hr-HR" dirty="0" smtClean="0"/>
          </a:p>
        </p:txBody>
      </p:sp>
      <p:pic>
        <p:nvPicPr>
          <p:cNvPr id="1026" name="Picture 2"/>
          <p:cNvPicPr>
            <a:picLocks noGrp="1" noChangeAspect="1" noChangeArrowheads="1"/>
          </p:cNvPicPr>
          <p:nvPr>
            <p:ph sz="half" idx="1"/>
          </p:nvPr>
        </p:nvPicPr>
        <p:blipFill>
          <a:blip r:embed="rId2" cstate="print"/>
          <a:stretch>
            <a:fillRect/>
          </a:stretch>
        </p:blipFill>
        <p:spPr bwMode="auto">
          <a:xfrm>
            <a:off x="5148064" y="1124744"/>
            <a:ext cx="3336032" cy="2502024"/>
          </a:xfrm>
          <a:prstGeom prst="rect">
            <a:avLst/>
          </a:prstGeom>
          <a:noFill/>
          <a:ln>
            <a:noFill/>
          </a:ln>
        </p:spPr>
      </p:pic>
      <p:sp>
        <p:nvSpPr>
          <p:cNvPr id="6" name="TekstniOkvir 5"/>
          <p:cNvSpPr txBox="1"/>
          <p:nvPr/>
        </p:nvSpPr>
        <p:spPr>
          <a:xfrm>
            <a:off x="4895528" y="3861049"/>
            <a:ext cx="4248472" cy="2893100"/>
          </a:xfrm>
          <a:prstGeom prst="rect">
            <a:avLst/>
          </a:prstGeom>
          <a:noFill/>
        </p:spPr>
        <p:txBody>
          <a:bodyPr wrap="square" rtlCol="0">
            <a:spAutoFit/>
          </a:bodyPr>
          <a:lstStyle/>
          <a:p>
            <a:r>
              <a:rPr lang="hr-HR" sz="2400" dirty="0" smtClean="0"/>
              <a:t>N</a:t>
            </a:r>
            <a:r>
              <a:rPr lang="hr-HR" sz="2600" dirty="0" smtClean="0">
                <a:latin typeface="+mn-lt"/>
              </a:rPr>
              <a:t>ajbolje rezultate postigla je Benedikta Petrović kojoj nije dopušten rad s učenicama jer nije imala nijedan zub te je neprestano jela šećer i čokoladu.</a:t>
            </a:r>
            <a:endParaRPr lang="hr-HR" sz="2600" dirty="0">
              <a:latin typeface="+mn-lt"/>
            </a:endParaRPr>
          </a:p>
        </p:txBody>
      </p:sp>
      <p:sp>
        <p:nvSpPr>
          <p:cNvPr id="7" name="Rezervirano mjesto broja slajda 6"/>
          <p:cNvSpPr>
            <a:spLocks noGrp="1"/>
          </p:cNvSpPr>
          <p:nvPr>
            <p:ph type="sldNum" sz="quarter" idx="12"/>
          </p:nvPr>
        </p:nvSpPr>
        <p:spPr/>
        <p:txBody>
          <a:bodyPr/>
          <a:lstStyle/>
          <a:p>
            <a:fld id="{4CE568A8-8FD5-4056-B408-93EBAA6D54A4}" type="slidenum">
              <a:rPr lang="en-US" smtClean="0"/>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8229600" cy="1143000"/>
          </a:xfrm>
        </p:spPr>
        <p:txBody>
          <a:bodyPr/>
          <a:lstStyle/>
          <a:p>
            <a:r>
              <a:rPr lang="hr-HR" sz="4000" dirty="0" smtClean="0">
                <a:solidFill>
                  <a:schemeClr val="tx1"/>
                </a:solidFill>
              </a:rPr>
              <a:t>Druga polovica 19. st.- škole u predgrađima</a:t>
            </a:r>
            <a:endParaRPr lang="hr-HR" sz="4000" dirty="0">
              <a:solidFill>
                <a:schemeClr val="tx1"/>
              </a:solidFill>
            </a:endParaRPr>
          </a:p>
        </p:txBody>
      </p:sp>
      <p:sp>
        <p:nvSpPr>
          <p:cNvPr id="3" name="Rezervirano mjesto sadržaja 2"/>
          <p:cNvSpPr>
            <a:spLocks noGrp="1"/>
          </p:cNvSpPr>
          <p:nvPr>
            <p:ph sz="half" idx="1"/>
          </p:nvPr>
        </p:nvSpPr>
        <p:spPr>
          <a:xfrm>
            <a:off x="255712" y="1322766"/>
            <a:ext cx="4316288" cy="4925144"/>
          </a:xfrm>
        </p:spPr>
        <p:txBody>
          <a:bodyPr/>
          <a:lstStyle/>
          <a:p>
            <a:pPr>
              <a:buFont typeface="Wingdings" pitchFamily="2" charset="2"/>
              <a:buChar char="ü"/>
            </a:pPr>
            <a:r>
              <a:rPr lang="hr-HR" dirty="0" smtClean="0"/>
              <a:t>S obzirom na porast broja stanovnika u predgrađima, općinsko vijeće 1849.g. predlaže otvaranje po jedne niže muške i ženske škole, posebno za predgrađa Veli Varoš i Dobri te posebno za predgrađa </a:t>
            </a:r>
            <a:r>
              <a:rPr lang="hr-HR" dirty="0" err="1" smtClean="0"/>
              <a:t>Manuš</a:t>
            </a:r>
            <a:r>
              <a:rPr lang="hr-HR" dirty="0" smtClean="0"/>
              <a:t> i Lučac.</a:t>
            </a:r>
            <a:endParaRPr lang="hr-HR"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572000" y="1412776"/>
            <a:ext cx="3840427" cy="2016224"/>
          </a:xfrm>
          <a:prstGeom prst="rect">
            <a:avLst/>
          </a:prstGeom>
          <a:noFill/>
          <a:ln w="9525">
            <a:noFill/>
            <a:miter lim="800000"/>
            <a:headEnd/>
            <a:tailEnd/>
          </a:ln>
        </p:spPr>
      </p:pic>
      <p:sp>
        <p:nvSpPr>
          <p:cNvPr id="6" name="TekstniOkvir 5"/>
          <p:cNvSpPr txBox="1"/>
          <p:nvPr/>
        </p:nvSpPr>
        <p:spPr>
          <a:xfrm>
            <a:off x="4572000" y="3429001"/>
            <a:ext cx="4572000" cy="3370154"/>
          </a:xfrm>
          <a:prstGeom prst="rect">
            <a:avLst/>
          </a:prstGeom>
          <a:noFill/>
        </p:spPr>
        <p:txBody>
          <a:bodyPr wrap="square" rtlCol="0">
            <a:spAutoFit/>
          </a:bodyPr>
          <a:lstStyle/>
          <a:p>
            <a:r>
              <a:rPr lang="hr-HR" sz="2600" dirty="0" smtClean="0">
                <a:latin typeface="+mn-lt"/>
              </a:rPr>
              <a:t>Ne znamo kada je točno osnovana i gdje se točno nalazila novootvorena škola na Lučcu koju su pohađali i </a:t>
            </a:r>
            <a:r>
              <a:rPr lang="hr-HR" sz="2600" dirty="0" err="1" smtClean="0">
                <a:latin typeface="+mn-lt"/>
              </a:rPr>
              <a:t>Manušani</a:t>
            </a:r>
            <a:r>
              <a:rPr lang="hr-HR" sz="2600" dirty="0" smtClean="0">
                <a:latin typeface="+mn-lt"/>
              </a:rPr>
              <a:t>. 1930. </a:t>
            </a:r>
            <a:r>
              <a:rPr lang="hr-HR" sz="2600" dirty="0" err="1" smtClean="0">
                <a:latin typeface="+mn-lt"/>
              </a:rPr>
              <a:t>Manušani</a:t>
            </a:r>
            <a:r>
              <a:rPr lang="hr-HR" sz="2600" dirty="0" smtClean="0">
                <a:latin typeface="+mn-lt"/>
              </a:rPr>
              <a:t> prelaze u novu modernu školsku zgradu, danas OŠ Dobri.</a:t>
            </a:r>
            <a:endParaRPr lang="hr-HR" sz="2600" dirty="0">
              <a:latin typeface="+mn-lt"/>
            </a:endParaRPr>
          </a:p>
        </p:txBody>
      </p:sp>
      <p:sp>
        <p:nvSpPr>
          <p:cNvPr id="7" name="Rezervirano mjesto broja slajda 6"/>
          <p:cNvSpPr>
            <a:spLocks noGrp="1"/>
          </p:cNvSpPr>
          <p:nvPr>
            <p:ph type="sldNum" sz="quarter" idx="12"/>
          </p:nvPr>
        </p:nvSpPr>
        <p:spPr/>
        <p:txBody>
          <a:bodyPr/>
          <a:lstStyle/>
          <a:p>
            <a:fld id="{4CE568A8-8FD5-4056-B408-93EBAA6D54A4}"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z="4000" dirty="0" smtClean="0">
                <a:solidFill>
                  <a:schemeClr val="tx1"/>
                </a:solidFill>
              </a:rPr>
              <a:t>Problemi splitskog školstva u drugoj polovici 19. st.</a:t>
            </a:r>
            <a:endParaRPr lang="hr-HR" sz="4000" dirty="0">
              <a:solidFill>
                <a:schemeClr val="tx1"/>
              </a:solidFill>
            </a:endParaRPr>
          </a:p>
        </p:txBody>
      </p:sp>
      <p:sp>
        <p:nvSpPr>
          <p:cNvPr id="3" name="Rezervirano mjesto sadržaja 2"/>
          <p:cNvSpPr>
            <a:spLocks noGrp="1"/>
          </p:cNvSpPr>
          <p:nvPr>
            <p:ph idx="1"/>
          </p:nvPr>
        </p:nvSpPr>
        <p:spPr>
          <a:xfrm>
            <a:off x="318356" y="1700808"/>
            <a:ext cx="8507288" cy="4968552"/>
          </a:xfrm>
        </p:spPr>
        <p:txBody>
          <a:bodyPr/>
          <a:lstStyle/>
          <a:p>
            <a:pPr>
              <a:buFont typeface="Wingdings" pitchFamily="2" charset="2"/>
              <a:buChar char="ü"/>
            </a:pPr>
            <a:r>
              <a:rPr lang="hr-HR" dirty="0" smtClean="0"/>
              <a:t>1856./57.g od 1029 dječaka- obveznika/ 529 pohađa školu</a:t>
            </a:r>
          </a:p>
          <a:p>
            <a:pPr>
              <a:buFont typeface="Wingdings" pitchFamily="2" charset="2"/>
              <a:buChar char="ü"/>
            </a:pPr>
            <a:r>
              <a:rPr lang="hr-HR" dirty="0" smtClean="0"/>
              <a:t>1859./1860. od 1000 djevojčica/ 87 pohađa školu. </a:t>
            </a:r>
          </a:p>
          <a:p>
            <a:pPr>
              <a:buFont typeface="Wingdings" pitchFamily="2" charset="2"/>
              <a:buChar char="ü"/>
            </a:pPr>
            <a:r>
              <a:rPr lang="hr-HR" dirty="0" smtClean="0"/>
              <a:t>Uzrok zašto tako mali broj školskih obveznika pohađa školu najčešće je veliko siromaštvo zbog kojeg roditelji nemaju novaca za odjeću i obuću.</a:t>
            </a:r>
          </a:p>
          <a:p>
            <a:pPr>
              <a:buFont typeface="Wingdings" pitchFamily="2" charset="2"/>
              <a:buChar char="ü"/>
            </a:pPr>
            <a:r>
              <a:rPr lang="hr-HR" dirty="0" smtClean="0"/>
              <a:t>1869.g. osnovno školovanje postaje obvezatno za mušku i žensku djecu, ali i dalje velik je broj djece, posebno ženske koja ne pohađaju školu.</a:t>
            </a:r>
          </a:p>
          <a:p>
            <a:endParaRPr lang="hr-HR" dirty="0"/>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sz="4000" dirty="0" smtClean="0">
                <a:solidFill>
                  <a:schemeClr val="tx1"/>
                </a:solidFill>
              </a:rPr>
              <a:t>1880.g. pohrvaćenje gimnazije u Splitu</a:t>
            </a:r>
            <a:endParaRPr lang="hr-HR" sz="4000" dirty="0">
              <a:solidFill>
                <a:schemeClr val="tx1"/>
              </a:solidFill>
            </a:endParaRPr>
          </a:p>
        </p:txBody>
      </p:sp>
      <p:sp>
        <p:nvSpPr>
          <p:cNvPr id="3" name="Rezervirano mjesto sadržaja 2"/>
          <p:cNvSpPr>
            <a:spLocks noGrp="1"/>
          </p:cNvSpPr>
          <p:nvPr>
            <p:ph idx="1"/>
          </p:nvPr>
        </p:nvSpPr>
        <p:spPr>
          <a:xfrm>
            <a:off x="318356" y="1322766"/>
            <a:ext cx="8507288" cy="5328592"/>
          </a:xfrm>
        </p:spPr>
        <p:txBody>
          <a:bodyPr/>
          <a:lstStyle/>
          <a:p>
            <a:r>
              <a:rPr lang="hr-HR" dirty="0" smtClean="0"/>
              <a:t>Još jedan događaj važan za splitsko školstvo bio je pohrvaćenje splitske gimnazije 1880.g. Evo što je o tome zabilježio u svojim sjećanjima učenik Ivan Bulić: “ Veliko bijaše narodno veselje kada smo nas nekoliko mališa u oktobru 1880.g. stupili u prvi pohrvaćeni razred splitske gimnazije. Svjesni smo i ponosni bili da nosimo </a:t>
            </a:r>
            <a:r>
              <a:rPr lang="hr-HR" dirty="0" err="1" smtClean="0"/>
              <a:t>nacijonalnu</a:t>
            </a:r>
            <a:r>
              <a:rPr lang="hr-HR" dirty="0" smtClean="0"/>
              <a:t> stečevinu i pobjedu.(…) razrednik i profesor hrvatskog i latinskog jezika bijaše nam profesor Nikola Ivanović. On je nama dječacima znao da ulije u srce svu ljepotu jedrog, nepokvarenog narodnog jezika.</a:t>
            </a:r>
            <a:endParaRPr lang="hr-HR" dirty="0"/>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0" y="1"/>
            <a:ext cx="9144000" cy="1835696"/>
          </a:xfrm>
        </p:spPr>
        <p:txBody>
          <a:bodyPr/>
          <a:lstStyle/>
          <a:p>
            <a:r>
              <a:rPr lang="hr-HR" dirty="0" smtClean="0">
                <a:solidFill>
                  <a:schemeClr val="tx1"/>
                </a:solidFill>
              </a:rPr>
              <a:t>1930.g. Split je dobio dvije najmodernije školske zgrade u tadašnjoj Kraljevini Jugoslaviji</a:t>
            </a:r>
            <a:endParaRPr lang="hr-HR" dirty="0">
              <a:solidFill>
                <a:schemeClr val="tx1"/>
              </a:solidFill>
            </a:endParaRPr>
          </a:p>
        </p:txBody>
      </p:sp>
      <p:pic>
        <p:nvPicPr>
          <p:cNvPr id="4099" name="Picture 3"/>
          <p:cNvPicPr>
            <a:picLocks noGrp="1" noChangeAspect="1" noChangeArrowheads="1"/>
          </p:cNvPicPr>
          <p:nvPr>
            <p:ph sz="half" idx="1"/>
          </p:nvPr>
        </p:nvPicPr>
        <p:blipFill>
          <a:blip r:embed="rId2" cstate="print"/>
          <a:stretch>
            <a:fillRect/>
          </a:stretch>
        </p:blipFill>
        <p:spPr bwMode="auto">
          <a:xfrm>
            <a:off x="1" y="1927226"/>
            <a:ext cx="4434840" cy="3002280"/>
          </a:xfrm>
          <a:prstGeom prst="rect">
            <a:avLst/>
          </a:prstGeom>
          <a:noFill/>
          <a:ln>
            <a:noFill/>
          </a:ln>
        </p:spPr>
      </p:pic>
      <p:pic>
        <p:nvPicPr>
          <p:cNvPr id="4101" name="Picture 5"/>
          <p:cNvPicPr>
            <a:picLocks noGrp="1" noChangeAspect="1" noChangeArrowheads="1"/>
          </p:cNvPicPr>
          <p:nvPr>
            <p:ph sz="half" idx="2"/>
          </p:nvPr>
        </p:nvPicPr>
        <p:blipFill>
          <a:blip r:embed="rId3" cstate="print"/>
          <a:stretch>
            <a:fillRect/>
          </a:stretch>
        </p:blipFill>
        <p:spPr bwMode="auto">
          <a:xfrm>
            <a:off x="4187957" y="2996953"/>
            <a:ext cx="4953000" cy="3718560"/>
          </a:xfrm>
          <a:prstGeom prst="rect">
            <a:avLst/>
          </a:prstGeom>
          <a:noFill/>
          <a:ln>
            <a:noFill/>
          </a:ln>
        </p:spPr>
      </p:pic>
      <p:sp>
        <p:nvSpPr>
          <p:cNvPr id="5" name="Rezervirano mjesto broja slajda 4"/>
          <p:cNvSpPr>
            <a:spLocks noGrp="1"/>
          </p:cNvSpPr>
          <p:nvPr>
            <p:ph type="sldNum" sz="quarter" idx="12"/>
          </p:nvPr>
        </p:nvSpPr>
        <p:spPr/>
        <p:txBody>
          <a:bodyPr/>
          <a:lstStyle/>
          <a:p>
            <a:fld id="{4CE568A8-8FD5-4056-B408-93EBAA6D54A4}" type="slidenum">
              <a:rPr lang="en-US" smtClean="0"/>
              <a:pPr/>
              <a:t>25</a:t>
            </a:fld>
            <a:endParaRPr lang="en-US"/>
          </a:p>
        </p:txBody>
      </p:sp>
      <p:sp>
        <p:nvSpPr>
          <p:cNvPr id="7" name="TekstniOkvir 6"/>
          <p:cNvSpPr txBox="1"/>
          <p:nvPr/>
        </p:nvSpPr>
        <p:spPr>
          <a:xfrm>
            <a:off x="395536" y="5013177"/>
            <a:ext cx="2464136" cy="584775"/>
          </a:xfrm>
          <a:prstGeom prst="rect">
            <a:avLst/>
          </a:prstGeom>
          <a:noFill/>
        </p:spPr>
        <p:txBody>
          <a:bodyPr wrap="none" rtlCol="0">
            <a:spAutoFit/>
          </a:bodyPr>
          <a:lstStyle/>
          <a:p>
            <a:r>
              <a:rPr lang="hr-HR" sz="3200" dirty="0" smtClean="0"/>
              <a:t>OŠ “DOBRI”</a:t>
            </a:r>
            <a:endParaRPr lang="hr-HR" sz="3200" dirty="0"/>
          </a:p>
        </p:txBody>
      </p:sp>
      <p:sp>
        <p:nvSpPr>
          <p:cNvPr id="8" name="TekstniOkvir 7"/>
          <p:cNvSpPr txBox="1"/>
          <p:nvPr/>
        </p:nvSpPr>
        <p:spPr>
          <a:xfrm>
            <a:off x="5148064" y="2420889"/>
            <a:ext cx="2792752" cy="584775"/>
          </a:xfrm>
          <a:prstGeom prst="rect">
            <a:avLst/>
          </a:prstGeom>
          <a:noFill/>
        </p:spPr>
        <p:txBody>
          <a:bodyPr wrap="none" rtlCol="0">
            <a:spAutoFit/>
          </a:bodyPr>
          <a:lstStyle/>
          <a:p>
            <a:r>
              <a:rPr lang="hr-HR" sz="3200" dirty="0" smtClean="0"/>
              <a:t>OŠ “MARJAN</a:t>
            </a:r>
            <a:r>
              <a:rPr lang="hr-HR" dirty="0" smtClean="0"/>
              <a:t>”</a:t>
            </a:r>
            <a:endParaRPr lang="hr-H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685800" y="1340769"/>
            <a:ext cx="7772400" cy="2520280"/>
          </a:xfrm>
        </p:spPr>
        <p:txBody>
          <a:bodyPr/>
          <a:lstStyle/>
          <a:p>
            <a:pPr algn="ctr"/>
            <a:r>
              <a:rPr lang="hr-HR" sz="7200" u="sng" dirty="0" smtClean="0">
                <a:solidFill>
                  <a:srgbClr val="FF0000"/>
                </a:solidFill>
              </a:rPr>
              <a:t>1952.g.-</a:t>
            </a:r>
            <a:br>
              <a:rPr lang="hr-HR" sz="7200" u="sng" dirty="0" smtClean="0">
                <a:solidFill>
                  <a:srgbClr val="FF0000"/>
                </a:solidFill>
              </a:rPr>
            </a:br>
            <a:r>
              <a:rPr lang="hr-HR" sz="5400" u="sng" dirty="0" smtClean="0">
                <a:solidFill>
                  <a:srgbClr val="FF0000"/>
                </a:solidFill>
              </a:rPr>
              <a:t>osnutak  oš “</a:t>
            </a:r>
            <a:r>
              <a:rPr lang="hr-HR" sz="5400" u="sng" dirty="0" err="1" smtClean="0">
                <a:solidFill>
                  <a:srgbClr val="FF0000"/>
                </a:solidFill>
              </a:rPr>
              <a:t>manuš</a:t>
            </a:r>
            <a:r>
              <a:rPr lang="hr-HR" sz="5400" u="sng" dirty="0" smtClean="0">
                <a:solidFill>
                  <a:srgbClr val="FF0000"/>
                </a:solidFill>
              </a:rPr>
              <a:t>”</a:t>
            </a:r>
            <a:endParaRPr lang="hr-HR" sz="5400" u="sng" dirty="0">
              <a:solidFill>
                <a:srgbClr val="FF0000"/>
              </a:solidFill>
            </a:endParaRPr>
          </a:p>
        </p:txBody>
      </p:sp>
      <p:sp>
        <p:nvSpPr>
          <p:cNvPr id="3" name="Rezervirano mjesto broja slajda 2"/>
          <p:cNvSpPr>
            <a:spLocks noGrp="1"/>
          </p:cNvSpPr>
          <p:nvPr>
            <p:ph type="sldNum" sz="quarter" idx="12"/>
          </p:nvPr>
        </p:nvSpPr>
        <p:spPr/>
        <p:txBody>
          <a:bodyPr/>
          <a:lstStyle/>
          <a:p>
            <a:fld id="{A801B1C5-44CF-4E25-9B89-53C2F8E65EAB}"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954360"/>
          </a:xfrm>
        </p:spPr>
        <p:txBody>
          <a:bodyPr/>
          <a:lstStyle/>
          <a:p>
            <a:r>
              <a:rPr lang="hr-HR" dirty="0" smtClean="0">
                <a:ln>
                  <a:solidFill>
                    <a:sysClr val="windowText" lastClr="000000"/>
                  </a:solidFill>
                </a:ln>
                <a:solidFill>
                  <a:schemeClr val="accent4"/>
                </a:solidFill>
              </a:rPr>
              <a:t>Problemi u školstvu 1952.g.</a:t>
            </a:r>
            <a:endParaRPr lang="hr-HR" dirty="0">
              <a:ln>
                <a:solidFill>
                  <a:sysClr val="windowText" lastClr="000000"/>
                </a:solidFill>
              </a:ln>
              <a:solidFill>
                <a:schemeClr val="accent4"/>
              </a:solidFill>
            </a:endParaRPr>
          </a:p>
        </p:txBody>
      </p:sp>
      <p:sp>
        <p:nvSpPr>
          <p:cNvPr id="3" name="Rezervirano mjesto sadržaja 2"/>
          <p:cNvSpPr>
            <a:spLocks noGrp="1"/>
          </p:cNvSpPr>
          <p:nvPr>
            <p:ph idx="1"/>
          </p:nvPr>
        </p:nvSpPr>
        <p:spPr>
          <a:xfrm>
            <a:off x="0" y="944724"/>
            <a:ext cx="9144000" cy="5544616"/>
          </a:xfrm>
        </p:spPr>
        <p:txBody>
          <a:bodyPr/>
          <a:lstStyle/>
          <a:p>
            <a:r>
              <a:rPr lang="hr-HR" dirty="0" smtClean="0"/>
              <a:t>Školski vjesnik u lipnju 1952.g. donosi članak </a:t>
            </a:r>
            <a:r>
              <a:rPr lang="hr-HR" i="1" dirty="0" smtClean="0"/>
              <a:t>Napredak u radu osnovnih škola otoka Hvara </a:t>
            </a:r>
            <a:r>
              <a:rPr lang="hr-HR" dirty="0" smtClean="0"/>
              <a:t>u kojem između ostalog navodi glavne boljke hvarskog odnosno hrvatskog školstva te davne 1952.g. Autor članak navodi kako je u Hvarskom kotaru na kraju nastavne godine 1950./51. bilo preko 90% pozitivno ocjenjenih, ali sumnja u realnost te statistike. Navodi da đaci iz </a:t>
            </a:r>
            <a:r>
              <a:rPr lang="hr-HR" dirty="0" err="1" smtClean="0"/>
              <a:t>Brusja</a:t>
            </a:r>
            <a:r>
              <a:rPr lang="hr-HR" dirty="0" smtClean="0"/>
              <a:t> nemaju pojma o mjerama, djeca u nekim školama ništa nisu znala o </a:t>
            </a:r>
            <a:r>
              <a:rPr lang="hr-HR" dirty="0" err="1" smtClean="0"/>
              <a:t>prvjenicima</a:t>
            </a:r>
            <a:r>
              <a:rPr lang="hr-HR" dirty="0" smtClean="0"/>
              <a:t> Petogodišnjeg plana,a u </a:t>
            </a:r>
            <a:r>
              <a:rPr lang="hr-HR" dirty="0" err="1" smtClean="0"/>
              <a:t>Pitvama</a:t>
            </a:r>
            <a:r>
              <a:rPr lang="hr-HR" dirty="0" smtClean="0"/>
              <a:t> su knjižnicu pojeli miševi te su djeca bila pod jakim utjecajem klera, a u školu su dolazila prljava i neuredna.</a:t>
            </a:r>
            <a:endParaRPr lang="hr-HR" dirty="0"/>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sz="4400" dirty="0" smtClean="0"/>
              <a:t>1952.G.- OSNUTAK</a:t>
            </a:r>
            <a:endParaRPr lang="hr-HR" sz="4400" dirty="0"/>
          </a:p>
        </p:txBody>
      </p:sp>
      <p:sp>
        <p:nvSpPr>
          <p:cNvPr id="4" name="Rezervirano mjesto sadržaja 3"/>
          <p:cNvSpPr>
            <a:spLocks noGrp="1"/>
          </p:cNvSpPr>
          <p:nvPr>
            <p:ph sz="half" idx="1"/>
          </p:nvPr>
        </p:nvSpPr>
        <p:spPr>
          <a:xfrm>
            <a:off x="0" y="1628800"/>
            <a:ext cx="4572000" cy="4194465"/>
          </a:xfrm>
        </p:spPr>
        <p:txBody>
          <a:bodyPr/>
          <a:lstStyle/>
          <a:p>
            <a:pPr>
              <a:buFont typeface="Wingdings" pitchFamily="2" charset="2"/>
              <a:buChar char="ü"/>
            </a:pPr>
            <a:r>
              <a:rPr lang="hr-HR" dirty="0" smtClean="0"/>
              <a:t>Početkom rujna 1952.g. Slobodna Dalmacija je u dva članka, Prvi dan škole i Na pragu izvijestila o otvaranju nove škole na Lučcu u </a:t>
            </a:r>
            <a:r>
              <a:rPr lang="hr-HR" dirty="0" err="1" smtClean="0"/>
              <a:t>Radovanoj</a:t>
            </a:r>
            <a:r>
              <a:rPr lang="hr-HR" dirty="0" smtClean="0"/>
              <a:t>. Tada započinje s radom naša škola.</a:t>
            </a:r>
            <a:endParaRPr lang="hr-HR" dirty="0"/>
          </a:p>
        </p:txBody>
      </p:sp>
      <p:sp>
        <p:nvSpPr>
          <p:cNvPr id="6" name="Rezervirano mjesto broja slajda 5"/>
          <p:cNvSpPr>
            <a:spLocks noGrp="1"/>
          </p:cNvSpPr>
          <p:nvPr>
            <p:ph type="sldNum" sz="quarter" idx="12"/>
          </p:nvPr>
        </p:nvSpPr>
        <p:spPr/>
        <p:txBody>
          <a:bodyPr/>
          <a:lstStyle/>
          <a:p>
            <a:fld id="{4CE568A8-8FD5-4056-B408-93EBAA6D54A4}" type="slidenum">
              <a:rPr lang="en-US" smtClean="0"/>
              <a:pPr/>
              <a:t>28</a:t>
            </a:fld>
            <a:endParaRPr lang="en-US" dirty="0"/>
          </a:p>
        </p:txBody>
      </p:sp>
      <p:pic>
        <p:nvPicPr>
          <p:cNvPr id="7" name="Rezervirano mjesto sadržaja 10" descr="na pragu.jpg"/>
          <p:cNvPicPr>
            <a:picLocks noChangeAspect="1"/>
          </p:cNvPicPr>
          <p:nvPr/>
        </p:nvPicPr>
        <p:blipFill>
          <a:blip r:embed="rId2" cstate="print"/>
          <a:srcRect l="52692" t="3254"/>
          <a:stretch>
            <a:fillRect/>
          </a:stretch>
        </p:blipFill>
        <p:spPr bwMode="auto">
          <a:xfrm>
            <a:off x="4572000" y="980728"/>
            <a:ext cx="3796911" cy="5645675"/>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sadržaja 6"/>
          <p:cNvSpPr>
            <a:spLocks noGrp="1"/>
          </p:cNvSpPr>
          <p:nvPr>
            <p:ph sz="half" idx="2"/>
          </p:nvPr>
        </p:nvSpPr>
        <p:spPr>
          <a:xfrm>
            <a:off x="0" y="4185084"/>
            <a:ext cx="3995936" cy="1188132"/>
          </a:xfrm>
        </p:spPr>
        <p:txBody>
          <a:bodyPr/>
          <a:lstStyle/>
          <a:p>
            <a:r>
              <a:rPr lang="hr-HR" dirty="0" smtClean="0"/>
              <a:t>Slobodna Dalmacija, rujan 1952.g.</a:t>
            </a:r>
            <a:endParaRPr lang="hr-HR" dirty="0"/>
          </a:p>
        </p:txBody>
      </p:sp>
      <p:sp>
        <p:nvSpPr>
          <p:cNvPr id="4" name="Rezervirano mjesto broja slajda 3"/>
          <p:cNvSpPr>
            <a:spLocks noGrp="1"/>
          </p:cNvSpPr>
          <p:nvPr>
            <p:ph type="sldNum" sz="quarter" idx="12"/>
          </p:nvPr>
        </p:nvSpPr>
        <p:spPr/>
        <p:txBody>
          <a:bodyPr/>
          <a:lstStyle/>
          <a:p>
            <a:fld id="{4CE568A8-8FD5-4056-B408-93EBAA6D54A4}" type="slidenum">
              <a:rPr lang="en-US" smtClean="0"/>
              <a:pPr/>
              <a:t>29</a:t>
            </a:fld>
            <a:endParaRPr lang="en-US"/>
          </a:p>
        </p:txBody>
      </p:sp>
      <p:sp>
        <p:nvSpPr>
          <p:cNvPr id="11265" name="Rectangle 1"/>
          <p:cNvSpPr>
            <a:spLocks noChangeArrowheads="1"/>
          </p:cNvSpPr>
          <p:nvPr/>
        </p:nvSpPr>
        <p:spPr bwMode="auto">
          <a:xfrm>
            <a:off x="4091947" y="1472663"/>
            <a:ext cx="5052053"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„Ovogodišnji priliv đaka znatno je veći nego </a:t>
            </a:r>
            <a:r>
              <a:rPr kumimoji="0" lang="hr-H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prošle </a:t>
            </a:r>
            <a:r>
              <a:rPr kumimoji="0" lang="hr-H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godine, a to je i razumljivo jer već prilaze poslijeratne generacije, </a:t>
            </a:r>
          </a:p>
          <a:p>
            <a:pPr marL="0" marR="0" lvl="0" indent="0" algn="l" defTabSz="914400" rtl="0" eaLnBrk="1" fontAlgn="base" latinLnBrk="0" hangingPunct="1">
              <a:lnSpc>
                <a:spcPct val="100000"/>
              </a:lnSpc>
              <a:spcBef>
                <a:spcPct val="0"/>
              </a:spcBef>
              <a:spcAft>
                <a:spcPct val="0"/>
              </a:spcAft>
              <a:buClrTx/>
              <a:buSzTx/>
              <a:buFontTx/>
              <a:buNone/>
              <a:tabLst/>
            </a:pPr>
            <a:r>
              <a:rPr kumimoji="0" lang="hr-HR" sz="2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kad se natalitet počeo normalizirati. Na Lučcu je ove godine otvorena Narodna osmogodišnja škola.“</a:t>
            </a:r>
            <a:endParaRPr kumimoji="0" lang="hr-H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Rezervirano mjesto sadržaja 9" descr="prvi dan.jpg"/>
          <p:cNvPicPr>
            <a:picLocks noGrp="1" noChangeAspect="1"/>
          </p:cNvPicPr>
          <p:nvPr>
            <p:ph sz="half" idx="1"/>
          </p:nvPr>
        </p:nvPicPr>
        <p:blipFill>
          <a:blip r:embed="rId2" cstate="print"/>
          <a:srcRect l="18715" t="16220" r="11105" b="-9517"/>
          <a:stretch>
            <a:fillRect/>
          </a:stretch>
        </p:blipFill>
        <p:spPr>
          <a:xfrm>
            <a:off x="0" y="0"/>
            <a:ext cx="4038600" cy="4320480"/>
          </a:xfrm>
        </p:spPr>
      </p:pic>
      <p:sp>
        <p:nvSpPr>
          <p:cNvPr id="10" name="Elipsa 9"/>
          <p:cNvSpPr/>
          <p:nvPr/>
        </p:nvSpPr>
        <p:spPr>
          <a:xfrm rot="5400000">
            <a:off x="1102115" y="2260870"/>
            <a:ext cx="891099" cy="20482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998730"/>
          </a:xfrm>
        </p:spPr>
        <p:txBody>
          <a:bodyPr/>
          <a:lstStyle/>
          <a:p>
            <a:r>
              <a:rPr lang="hr-HR" sz="4400" dirty="0" smtClean="0"/>
              <a:t> Kulturno dobro</a:t>
            </a:r>
            <a:endParaRPr lang="hr-HR" sz="4400" dirty="0"/>
          </a:p>
        </p:txBody>
      </p:sp>
      <p:sp>
        <p:nvSpPr>
          <p:cNvPr id="3" name="Rezervirano mjesto sadržaja 2"/>
          <p:cNvSpPr>
            <a:spLocks noGrp="1"/>
          </p:cNvSpPr>
          <p:nvPr>
            <p:ph idx="1"/>
          </p:nvPr>
        </p:nvSpPr>
        <p:spPr>
          <a:xfrm>
            <a:off x="0" y="1196752"/>
            <a:ext cx="9144000" cy="4914546"/>
          </a:xfrm>
        </p:spPr>
        <p:txBody>
          <a:bodyPr/>
          <a:lstStyle/>
          <a:p>
            <a:pPr>
              <a:buSzPct val="180000"/>
              <a:buFont typeface="Wingdings" pitchFamily="2" charset="2"/>
              <a:buChar char="ü"/>
            </a:pPr>
            <a:r>
              <a:rPr lang="hr-HR" dirty="0" smtClean="0"/>
              <a:t> </a:t>
            </a:r>
            <a:r>
              <a:rPr lang="hr-HR" sz="3000" dirty="0" smtClean="0"/>
              <a:t>Zašto je zgrada naše škole u Registru kulturnih dobara na Listi preventivno zaštićenih spomenika? </a:t>
            </a:r>
          </a:p>
          <a:p>
            <a:pPr>
              <a:buSzPct val="180000"/>
              <a:buFont typeface="Wingdings" pitchFamily="2" charset="2"/>
              <a:buChar char="ü"/>
            </a:pPr>
            <a:r>
              <a:rPr lang="hr-HR" sz="3000" dirty="0" smtClean="0"/>
              <a:t> Na to pitanje odgovor nam je dao ugledni splitski arhitekt i povjesničar umjetnosti, gospodin Stanko </a:t>
            </a:r>
            <a:r>
              <a:rPr lang="hr-HR" sz="3000" dirty="0" err="1" smtClean="0"/>
              <a:t>Piplović</a:t>
            </a:r>
            <a:r>
              <a:rPr lang="hr-HR" sz="3000" dirty="0" smtClean="0"/>
              <a:t> : </a:t>
            </a:r>
          </a:p>
          <a:p>
            <a:pPr>
              <a:buSzPct val="180000"/>
              <a:buFont typeface="Wingdings" pitchFamily="2" charset="2"/>
              <a:buChar char="ü"/>
            </a:pPr>
            <a:r>
              <a:rPr lang="hr-HR" sz="3000" dirty="0" smtClean="0"/>
              <a:t>“ Zgrada je primjer tradicionalnog dalmatinskog graditeljstva koje nestaje pred naletom </a:t>
            </a:r>
            <a:r>
              <a:rPr lang="hr-HR" sz="3000" dirty="0" err="1" smtClean="0"/>
              <a:t>betonizacije</a:t>
            </a:r>
            <a:r>
              <a:rPr lang="hr-HR" sz="3000" dirty="0" smtClean="0"/>
              <a:t>! Ona je spomenik lokalne vrijednosti i prikazuje stil gradnje na </a:t>
            </a:r>
            <a:r>
              <a:rPr lang="hr-HR" sz="3000" dirty="0" smtClean="0"/>
              <a:t>prijelazu iz 19. u 20. stoljeće.”</a:t>
            </a:r>
            <a:endParaRPr lang="hr-HR" sz="3000" dirty="0"/>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0" y="0"/>
            <a:ext cx="9144000" cy="1143000"/>
          </a:xfrm>
        </p:spPr>
        <p:txBody>
          <a:bodyPr/>
          <a:lstStyle/>
          <a:p>
            <a:r>
              <a:rPr lang="hr-HR" sz="4000" dirty="0" smtClean="0">
                <a:solidFill>
                  <a:schemeClr val="tx1"/>
                </a:solidFill>
              </a:rPr>
              <a:t>Gdje smo bili prije današnje adrese?</a:t>
            </a:r>
            <a:endParaRPr lang="hr-HR" sz="4000" dirty="0">
              <a:solidFill>
                <a:schemeClr val="tx1"/>
              </a:solidFill>
            </a:endParaRPr>
          </a:p>
        </p:txBody>
      </p:sp>
      <p:pic>
        <p:nvPicPr>
          <p:cNvPr id="10" name="Rezervirano mjesto sadržaja 9" descr="P1000304.JPG"/>
          <p:cNvPicPr>
            <a:picLocks noGrp="1" noChangeAspect="1"/>
          </p:cNvPicPr>
          <p:nvPr>
            <p:ph sz="half" idx="2"/>
          </p:nvPr>
        </p:nvPicPr>
        <p:blipFill>
          <a:blip r:embed="rId2" cstate="print"/>
          <a:stretch>
            <a:fillRect/>
          </a:stretch>
        </p:blipFill>
        <p:spPr>
          <a:xfrm>
            <a:off x="0" y="3212976"/>
            <a:ext cx="4039985" cy="3029989"/>
          </a:xfrm>
          <a:prstGeom prst="rect">
            <a:avLst/>
          </a:prstGeom>
          <a:noFill/>
          <a:ln>
            <a:noFill/>
          </a:ln>
        </p:spPr>
      </p:pic>
      <p:pic>
        <p:nvPicPr>
          <p:cNvPr id="12" name="Slika 11" descr="P1000294.JPG"/>
          <p:cNvPicPr>
            <a:picLocks noChangeAspect="1"/>
          </p:cNvPicPr>
          <p:nvPr/>
        </p:nvPicPr>
        <p:blipFill>
          <a:blip r:embed="rId3" cstate="print"/>
          <a:stretch>
            <a:fillRect/>
          </a:stretch>
        </p:blipFill>
        <p:spPr>
          <a:xfrm>
            <a:off x="2411760" y="1916832"/>
            <a:ext cx="3458095" cy="2593571"/>
          </a:xfrm>
          <a:prstGeom prst="rect">
            <a:avLst/>
          </a:prstGeom>
          <a:noFill/>
          <a:ln>
            <a:noFill/>
          </a:ln>
        </p:spPr>
      </p:pic>
      <p:pic>
        <p:nvPicPr>
          <p:cNvPr id="5122" name="Picture 2"/>
          <p:cNvPicPr>
            <a:picLocks noGrp="1" noChangeAspect="1" noChangeArrowheads="1"/>
          </p:cNvPicPr>
          <p:nvPr>
            <p:ph sz="half" idx="1"/>
          </p:nvPr>
        </p:nvPicPr>
        <p:blipFill>
          <a:blip r:embed="rId4" cstate="print"/>
          <a:stretch>
            <a:fillRect/>
          </a:stretch>
        </p:blipFill>
        <p:spPr bwMode="auto">
          <a:xfrm>
            <a:off x="5580112" y="1052736"/>
            <a:ext cx="3093720" cy="2087880"/>
          </a:xfrm>
          <a:prstGeom prst="rect">
            <a:avLst/>
          </a:prstGeom>
          <a:noFill/>
          <a:ln>
            <a:noFill/>
          </a:ln>
        </p:spPr>
      </p:pic>
      <p:sp>
        <p:nvSpPr>
          <p:cNvPr id="7" name="Rezervirano mjesto broja slajda 6"/>
          <p:cNvSpPr>
            <a:spLocks noGrp="1"/>
          </p:cNvSpPr>
          <p:nvPr>
            <p:ph type="sldNum" sz="quarter" idx="12"/>
          </p:nvPr>
        </p:nvSpPr>
        <p:spPr/>
        <p:txBody>
          <a:bodyPr/>
          <a:lstStyle/>
          <a:p>
            <a:fld id="{4CE568A8-8FD5-4056-B408-93EBAA6D54A4}" type="slidenum">
              <a:rPr lang="en-US" smtClean="0"/>
              <a:pPr/>
              <a:t>30</a:t>
            </a:fld>
            <a:endParaRPr lang="en-US"/>
          </a:p>
        </p:txBody>
      </p:sp>
      <p:sp>
        <p:nvSpPr>
          <p:cNvPr id="8" name="TekstniOkvir 7"/>
          <p:cNvSpPr txBox="1"/>
          <p:nvPr/>
        </p:nvSpPr>
        <p:spPr>
          <a:xfrm>
            <a:off x="0" y="6396336"/>
            <a:ext cx="2550570" cy="461665"/>
          </a:xfrm>
          <a:prstGeom prst="rect">
            <a:avLst/>
          </a:prstGeom>
          <a:noFill/>
        </p:spPr>
        <p:txBody>
          <a:bodyPr wrap="none" rtlCol="0">
            <a:spAutoFit/>
          </a:bodyPr>
          <a:lstStyle/>
          <a:p>
            <a:r>
              <a:rPr lang="hr-HR" sz="2400" dirty="0" smtClean="0"/>
              <a:t>RADOVANOVA 7</a:t>
            </a:r>
            <a:endParaRPr lang="hr-HR" sz="2400" dirty="0"/>
          </a:p>
        </p:txBody>
      </p:sp>
      <p:sp>
        <p:nvSpPr>
          <p:cNvPr id="9" name="TekstniOkvir 8"/>
          <p:cNvSpPr txBox="1"/>
          <p:nvPr/>
        </p:nvSpPr>
        <p:spPr>
          <a:xfrm>
            <a:off x="4211962" y="4869161"/>
            <a:ext cx="2527295" cy="461665"/>
          </a:xfrm>
          <a:prstGeom prst="rect">
            <a:avLst/>
          </a:prstGeom>
          <a:noFill/>
        </p:spPr>
        <p:txBody>
          <a:bodyPr wrap="none" rtlCol="0">
            <a:spAutoFit/>
          </a:bodyPr>
          <a:lstStyle/>
          <a:p>
            <a:r>
              <a:rPr lang="hr-HR" sz="2400" dirty="0" smtClean="0"/>
              <a:t>ZAGREBAČKA 2</a:t>
            </a:r>
            <a:endParaRPr lang="hr-HR" sz="2400" dirty="0"/>
          </a:p>
        </p:txBody>
      </p:sp>
      <p:sp>
        <p:nvSpPr>
          <p:cNvPr id="11" name="TekstniOkvir 10"/>
          <p:cNvSpPr txBox="1"/>
          <p:nvPr/>
        </p:nvSpPr>
        <p:spPr>
          <a:xfrm>
            <a:off x="7265921" y="3429001"/>
            <a:ext cx="1878078" cy="461665"/>
          </a:xfrm>
          <a:prstGeom prst="rect">
            <a:avLst/>
          </a:prstGeom>
          <a:noFill/>
        </p:spPr>
        <p:txBody>
          <a:bodyPr wrap="none" rtlCol="0">
            <a:spAutoFit/>
          </a:bodyPr>
          <a:lstStyle/>
          <a:p>
            <a:r>
              <a:rPr lang="hr-HR" sz="2400" dirty="0" smtClean="0"/>
              <a:t>TESLINA 12</a:t>
            </a:r>
            <a:endParaRPr lang="hr-HR" sz="24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dirty="0" smtClean="0">
                <a:solidFill>
                  <a:schemeClr val="tx1"/>
                </a:solidFill>
              </a:rPr>
              <a:t>Na početku i danas</a:t>
            </a:r>
            <a:endParaRPr lang="hr-HR" dirty="0">
              <a:solidFill>
                <a:schemeClr val="tx1"/>
              </a:solidFill>
            </a:endParaRPr>
          </a:p>
        </p:txBody>
      </p:sp>
      <p:pic>
        <p:nvPicPr>
          <p:cNvPr id="5" name="Rezervirano mjesto sadržaja 4" descr="P1000304.JPG"/>
          <p:cNvPicPr>
            <a:picLocks noGrp="1" noChangeAspect="1"/>
          </p:cNvPicPr>
          <p:nvPr>
            <p:ph sz="half" idx="1"/>
          </p:nvPr>
        </p:nvPicPr>
        <p:blipFill>
          <a:blip r:embed="rId2" cstate="print"/>
          <a:stretch>
            <a:fillRect/>
          </a:stretch>
        </p:blipFill>
        <p:spPr>
          <a:xfrm>
            <a:off x="323528" y="1124744"/>
            <a:ext cx="3167149" cy="2377440"/>
          </a:xfrm>
          <a:prstGeom prst="rect">
            <a:avLst/>
          </a:prstGeom>
          <a:noFill/>
          <a:ln>
            <a:noFill/>
          </a:ln>
        </p:spPr>
      </p:pic>
      <p:sp>
        <p:nvSpPr>
          <p:cNvPr id="4" name="Rezervirano mjesto sadržaja 3"/>
          <p:cNvSpPr>
            <a:spLocks noGrp="1"/>
          </p:cNvSpPr>
          <p:nvPr>
            <p:ph sz="half" idx="2"/>
          </p:nvPr>
        </p:nvSpPr>
        <p:spPr>
          <a:xfrm>
            <a:off x="323528" y="3861048"/>
            <a:ext cx="4038600" cy="2720280"/>
          </a:xfrm>
        </p:spPr>
        <p:txBody>
          <a:bodyPr/>
          <a:lstStyle/>
          <a:p>
            <a:r>
              <a:rPr lang="hr-HR" dirty="0" smtClean="0"/>
              <a:t>1.9.1952.</a:t>
            </a:r>
          </a:p>
          <a:p>
            <a:r>
              <a:rPr lang="hr-HR" dirty="0" smtClean="0"/>
              <a:t>501 učenik</a:t>
            </a:r>
          </a:p>
          <a:p>
            <a:r>
              <a:rPr lang="hr-HR" dirty="0" smtClean="0"/>
              <a:t>13 razrednih odjela</a:t>
            </a:r>
          </a:p>
          <a:p>
            <a:r>
              <a:rPr lang="hr-HR" dirty="0" smtClean="0"/>
              <a:t>7 nižih</a:t>
            </a:r>
          </a:p>
          <a:p>
            <a:r>
              <a:rPr lang="hr-HR" dirty="0" smtClean="0"/>
              <a:t>6 viših</a:t>
            </a:r>
            <a:endParaRPr lang="hr-HR" dirty="0"/>
          </a:p>
        </p:txBody>
      </p:sp>
      <p:sp>
        <p:nvSpPr>
          <p:cNvPr id="6" name="Rezervirano mjesto sadržaja 3"/>
          <p:cNvSpPr txBox="1">
            <a:spLocks/>
          </p:cNvSpPr>
          <p:nvPr/>
        </p:nvSpPr>
        <p:spPr bwMode="auto">
          <a:xfrm>
            <a:off x="4860032" y="1340769"/>
            <a:ext cx="4038600" cy="2980928"/>
          </a:xfrm>
          <a:prstGeom prst="rect">
            <a:avLst/>
          </a:prstGeom>
          <a:noFill/>
          <a:ln w="9525">
            <a:noFill/>
            <a:miter lim="800000"/>
            <a:headEnd/>
            <a:tailEnd/>
          </a:ln>
          <a:effectLst/>
        </p:spPr>
        <p:txBody>
          <a:bodyPr vert="horz"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sz="2800" i="0" u="none" strike="noStrike" kern="0" normalizeH="0" baseline="0" noProof="0" dirty="0" smtClean="0">
                <a:uLnTx/>
                <a:uFillTx/>
                <a:latin typeface="+mn-lt"/>
                <a:ea typeface="+mn-ea"/>
                <a:cs typeface="+mn-cs"/>
              </a:rPr>
              <a:t>13.9.2011.</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sz="2800" i="0" u="none" strike="noStrike" kern="0" normalizeH="0" baseline="0" noProof="0" dirty="0" smtClean="0">
                <a:uLnTx/>
                <a:uFillTx/>
                <a:latin typeface="+mn-lt"/>
                <a:ea typeface="+mn-ea"/>
                <a:cs typeface="+mn-cs"/>
              </a:rPr>
              <a:t>547 učenika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sz="2800" i="0" u="none" strike="noStrike" kern="0" normalizeH="0" baseline="0" noProof="0" dirty="0" smtClean="0">
                <a:uLnTx/>
                <a:uFillTx/>
                <a:latin typeface="+mn-lt"/>
                <a:ea typeface="+mn-ea"/>
                <a:cs typeface="+mn-cs"/>
              </a:rPr>
              <a:t>24 razredna odjela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sz="2800" i="0" u="none" strike="noStrike" kern="0" normalizeH="0" baseline="0" noProof="0" dirty="0" smtClean="0">
                <a:uLnTx/>
                <a:uFillTx/>
                <a:latin typeface="+mn-lt"/>
                <a:ea typeface="+mn-ea"/>
                <a:cs typeface="+mn-cs"/>
              </a:rPr>
              <a:t>12 nižih</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hr-HR" sz="2800" i="0" u="none" strike="noStrike" kern="0" normalizeH="0" baseline="0" noProof="0" dirty="0" smtClean="0">
                <a:uLnTx/>
                <a:uFillTx/>
                <a:latin typeface="+mn-lt"/>
                <a:ea typeface="+mn-ea"/>
                <a:cs typeface="+mn-cs"/>
              </a:rPr>
              <a:t>12 viših</a:t>
            </a:r>
            <a:endParaRPr kumimoji="0" lang="hr-HR" sz="2800" i="0" u="none" strike="noStrike" kern="0" normalizeH="0" baseline="0" noProof="0" dirty="0">
              <a:uLnTx/>
              <a:uFillTx/>
              <a:latin typeface="+mn-lt"/>
              <a:ea typeface="+mn-ea"/>
              <a:cs typeface="+mn-cs"/>
            </a:endParaRPr>
          </a:p>
        </p:txBody>
      </p:sp>
      <p:pic>
        <p:nvPicPr>
          <p:cNvPr id="1026" name="Picture 2"/>
          <p:cNvPicPr>
            <a:picLocks noChangeAspect="1" noChangeArrowheads="1"/>
          </p:cNvPicPr>
          <p:nvPr/>
        </p:nvPicPr>
        <p:blipFill>
          <a:blip r:embed="rId3" cstate="print"/>
          <a:stretch>
            <a:fillRect/>
          </a:stretch>
        </p:blipFill>
        <p:spPr bwMode="auto">
          <a:xfrm>
            <a:off x="5004048" y="4077072"/>
            <a:ext cx="2747020" cy="2523636"/>
          </a:xfrm>
          <a:prstGeom prst="rect">
            <a:avLst/>
          </a:prstGeom>
          <a:noFill/>
          <a:ln>
            <a:noFill/>
          </a:ln>
        </p:spPr>
      </p:pic>
      <p:sp>
        <p:nvSpPr>
          <p:cNvPr id="7" name="Rezervirano mjesto broja slajda 6"/>
          <p:cNvSpPr>
            <a:spLocks noGrp="1"/>
          </p:cNvSpPr>
          <p:nvPr>
            <p:ph type="sldNum" sz="quarter" idx="12"/>
          </p:nvPr>
        </p:nvSpPr>
        <p:spPr/>
        <p:txBody>
          <a:bodyPr/>
          <a:lstStyle/>
          <a:p>
            <a:fld id="{4CE568A8-8FD5-4056-B408-93EBAA6D54A4}"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z="4400" dirty="0" smtClean="0">
                <a:solidFill>
                  <a:schemeClr val="tx1"/>
                </a:solidFill>
              </a:rPr>
              <a:t>9.10.1954.G</a:t>
            </a:r>
            <a:r>
              <a:rPr lang="hr-HR" dirty="0" smtClean="0">
                <a:solidFill>
                  <a:schemeClr val="tx1"/>
                </a:solidFill>
              </a:rPr>
              <a:t>.</a:t>
            </a:r>
            <a:endParaRPr lang="hr-HR" dirty="0">
              <a:solidFill>
                <a:schemeClr val="tx1"/>
              </a:solidFill>
            </a:endParaRPr>
          </a:p>
        </p:txBody>
      </p:sp>
      <p:pic>
        <p:nvPicPr>
          <p:cNvPr id="4" name="Rezervirano mjesto sadržaja 3" descr="zapd ili istok.jpg"/>
          <p:cNvPicPr>
            <a:picLocks noGrp="1" noChangeAspect="1"/>
          </p:cNvPicPr>
          <p:nvPr>
            <p:ph idx="1"/>
          </p:nvPr>
        </p:nvPicPr>
        <p:blipFill>
          <a:blip r:embed="rId2" cstate="print"/>
          <a:stretch>
            <a:fillRect/>
          </a:stretch>
        </p:blipFill>
        <p:spPr>
          <a:xfrm>
            <a:off x="457200" y="1628800"/>
            <a:ext cx="8229600" cy="4168833"/>
          </a:xfrm>
          <a:prstGeom prst="rect">
            <a:avLst/>
          </a:prstGeom>
          <a:noFill/>
          <a:ln>
            <a:noFill/>
          </a:ln>
        </p:spPr>
      </p:pic>
      <p:sp>
        <p:nvSpPr>
          <p:cNvPr id="5" name="Rezervirano mjesto broja slajda 4"/>
          <p:cNvSpPr>
            <a:spLocks noGrp="1"/>
          </p:cNvSpPr>
          <p:nvPr>
            <p:ph type="sldNum" sz="quarter" idx="12"/>
          </p:nvPr>
        </p:nvSpPr>
        <p:spPr/>
        <p:txBody>
          <a:bodyPr/>
          <a:lstStyle/>
          <a:p>
            <a:fld id="{41818E07-57FB-468D-9BE9-395E250174E6}"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457200" y="0"/>
            <a:ext cx="8229600" cy="1143000"/>
          </a:xfrm>
        </p:spPr>
        <p:txBody>
          <a:bodyPr/>
          <a:lstStyle/>
          <a:p>
            <a:r>
              <a:rPr lang="hr-HR" sz="4000" dirty="0" smtClean="0">
                <a:solidFill>
                  <a:schemeClr val="tx1"/>
                </a:solidFill>
              </a:rPr>
              <a:t>Imena škole od osnutka do danas</a:t>
            </a:r>
            <a:endParaRPr lang="hr-HR" sz="4000" dirty="0">
              <a:solidFill>
                <a:schemeClr val="tx1"/>
              </a:solidFill>
            </a:endParaRPr>
          </a:p>
        </p:txBody>
      </p:sp>
      <p:pic>
        <p:nvPicPr>
          <p:cNvPr id="4" name="Rezervirano mjesto sadržaja 3" descr="166aa_zlata_segvic.jpg"/>
          <p:cNvPicPr>
            <a:picLocks noGrp="1" noChangeAspect="1"/>
          </p:cNvPicPr>
          <p:nvPr>
            <p:ph sz="half" idx="1"/>
          </p:nvPr>
        </p:nvPicPr>
        <p:blipFill>
          <a:blip r:embed="rId2" cstate="print"/>
          <a:stretch>
            <a:fillRect/>
          </a:stretch>
        </p:blipFill>
        <p:spPr>
          <a:xfrm>
            <a:off x="1043608" y="1409465"/>
            <a:ext cx="2928325" cy="4039069"/>
          </a:xfrm>
          <a:prstGeom prst="ellipse">
            <a:avLst/>
          </a:prstGeom>
          <a:ln>
            <a:noFill/>
          </a:ln>
          <a:effectLst>
            <a:softEdge rad="112500"/>
          </a:effectLst>
        </p:spPr>
      </p:pic>
      <p:sp>
        <p:nvSpPr>
          <p:cNvPr id="6" name="Rezervirano mjesto sadržaja 5"/>
          <p:cNvSpPr>
            <a:spLocks noGrp="1"/>
          </p:cNvSpPr>
          <p:nvPr>
            <p:ph sz="half" idx="2"/>
          </p:nvPr>
        </p:nvSpPr>
        <p:spPr>
          <a:xfrm>
            <a:off x="4572000" y="1718810"/>
            <a:ext cx="4320480" cy="3420380"/>
          </a:xfrm>
        </p:spPr>
        <p:txBody>
          <a:bodyPr/>
          <a:lstStyle/>
          <a:p>
            <a:pPr>
              <a:buFont typeface="Wingdings" pitchFamily="2" charset="2"/>
              <a:buChar char="ü"/>
            </a:pPr>
            <a:r>
              <a:rPr lang="hr-HR" sz="3200" dirty="0" smtClean="0"/>
              <a:t>od 1952.-1960.- VIII. Narodna škola</a:t>
            </a:r>
          </a:p>
          <a:p>
            <a:pPr>
              <a:buFont typeface="Wingdings" pitchFamily="2" charset="2"/>
              <a:buChar char="ü"/>
            </a:pPr>
            <a:r>
              <a:rPr lang="hr-HR" sz="3200" dirty="0" smtClean="0"/>
              <a:t>od 1960.-1991.g.- OŠ “Zlata </a:t>
            </a:r>
            <a:r>
              <a:rPr lang="hr-HR" sz="3200" dirty="0" err="1" smtClean="0"/>
              <a:t>Šegvić</a:t>
            </a:r>
            <a:r>
              <a:rPr lang="hr-HR" sz="3200" dirty="0" smtClean="0"/>
              <a:t>”</a:t>
            </a:r>
          </a:p>
          <a:p>
            <a:pPr>
              <a:buFont typeface="Wingdings" pitchFamily="2" charset="2"/>
              <a:buChar char="ü"/>
            </a:pPr>
            <a:r>
              <a:rPr lang="hr-HR" sz="3200" dirty="0" smtClean="0"/>
              <a:t>od 1991.- danas- OŠ “</a:t>
            </a:r>
            <a:r>
              <a:rPr lang="hr-HR" sz="3200" dirty="0" err="1" smtClean="0"/>
              <a:t>Manuš</a:t>
            </a:r>
            <a:r>
              <a:rPr lang="hr-HR" sz="3200" dirty="0" smtClean="0"/>
              <a:t>”</a:t>
            </a:r>
            <a:endParaRPr lang="hr-HR" sz="3200" dirty="0"/>
          </a:p>
        </p:txBody>
      </p:sp>
      <p:sp>
        <p:nvSpPr>
          <p:cNvPr id="7" name="Rezervirano mjesto broja slajda 6"/>
          <p:cNvSpPr>
            <a:spLocks noGrp="1"/>
          </p:cNvSpPr>
          <p:nvPr>
            <p:ph type="sldNum" sz="quarter" idx="12"/>
          </p:nvPr>
        </p:nvSpPr>
        <p:spPr/>
        <p:txBody>
          <a:bodyPr/>
          <a:lstStyle/>
          <a:p>
            <a:fld id="{4CE568A8-8FD5-4056-B408-93EBAA6D54A4}"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843808" y="0"/>
            <a:ext cx="5915000" cy="1143000"/>
          </a:xfrm>
        </p:spPr>
        <p:txBody>
          <a:bodyPr/>
          <a:lstStyle/>
          <a:p>
            <a:r>
              <a:rPr lang="hr-HR" dirty="0" smtClean="0"/>
              <a:t>Zlata </a:t>
            </a:r>
            <a:r>
              <a:rPr lang="hr-HR" dirty="0" err="1" smtClean="0"/>
              <a:t>Šegvić</a:t>
            </a:r>
            <a:r>
              <a:rPr lang="hr-HR" dirty="0" smtClean="0"/>
              <a:t> ( 1913.-1942.) </a:t>
            </a:r>
            <a:endParaRPr lang="hr-HR" dirty="0"/>
          </a:p>
        </p:txBody>
      </p:sp>
      <p:sp>
        <p:nvSpPr>
          <p:cNvPr id="4" name="Rezervirano mjesto sadržaja 3"/>
          <p:cNvSpPr>
            <a:spLocks noGrp="1"/>
          </p:cNvSpPr>
          <p:nvPr>
            <p:ph sz="half" idx="2"/>
          </p:nvPr>
        </p:nvSpPr>
        <p:spPr>
          <a:xfrm>
            <a:off x="2459765" y="944724"/>
            <a:ext cx="6684235" cy="5913276"/>
          </a:xfrm>
        </p:spPr>
        <p:txBody>
          <a:bodyPr/>
          <a:lstStyle/>
          <a:p>
            <a:r>
              <a:rPr lang="hr-HR" sz="2400" dirty="0" smtClean="0"/>
              <a:t>Naša sugrađanka, profesorica hrvatskog, ruskog i francuskog jezika. Tijekom Drugog svjetskog rata bila je sudionica partizanskog pokreta. U antifašističkom pokretu  sudjelovala je pod konspirativnim imenom Nora. Partija joj je povjeravala brojne značajne i odgovorne zadaće, između ostalog imala je važnu ulogu u održavanju veze između članova CK KPH i Pokrajinskog komiteta za Dalmaciju. Na jednom takvom zadatku početkom 1942. uhitila ju je ustaška policija. Odvedena je u zloglasni logor Stara Gradiška gdje je ubijena u noći sa 27. na 28. kolovoza 1942.g. Imala je tek 29 godina. </a:t>
            </a:r>
            <a:endParaRPr lang="hr-HR" sz="2400" dirty="0"/>
          </a:p>
        </p:txBody>
      </p:sp>
      <p:sp>
        <p:nvSpPr>
          <p:cNvPr id="5" name="Rezervirano mjesto broja slajda 4"/>
          <p:cNvSpPr>
            <a:spLocks noGrp="1"/>
          </p:cNvSpPr>
          <p:nvPr>
            <p:ph type="sldNum" sz="quarter" idx="12"/>
          </p:nvPr>
        </p:nvSpPr>
        <p:spPr/>
        <p:txBody>
          <a:bodyPr/>
          <a:lstStyle/>
          <a:p>
            <a:fld id="{4CE568A8-8FD5-4056-B408-93EBAA6D54A4}" type="slidenum">
              <a:rPr lang="en-US" smtClean="0"/>
              <a:pPr/>
              <a:t>34</a:t>
            </a:fld>
            <a:endParaRPr lang="en-US"/>
          </a:p>
        </p:txBody>
      </p:sp>
      <p:pic>
        <p:nvPicPr>
          <p:cNvPr id="6" name="Rezervirano mjesto sadržaja 3" descr="166aa_zlata_segvic.jpg"/>
          <p:cNvPicPr>
            <a:picLocks noGrp="1" noChangeAspect="1"/>
          </p:cNvPicPr>
          <p:nvPr>
            <p:ph sz="half" idx="1"/>
          </p:nvPr>
        </p:nvPicPr>
        <p:blipFill>
          <a:blip r:embed="rId2" cstate="print"/>
          <a:stretch>
            <a:fillRect/>
          </a:stretch>
        </p:blipFill>
        <p:spPr>
          <a:xfrm>
            <a:off x="1" y="260648"/>
            <a:ext cx="2505879" cy="3456384"/>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0"/>
            <a:ext cx="8229600" cy="1143000"/>
          </a:xfrm>
        </p:spPr>
        <p:txBody>
          <a:bodyPr/>
          <a:lstStyle/>
          <a:p>
            <a:r>
              <a:rPr lang="hr-HR" dirty="0" smtClean="0">
                <a:ln>
                  <a:solidFill>
                    <a:sysClr val="windowText" lastClr="000000"/>
                  </a:solidFill>
                </a:ln>
                <a:solidFill>
                  <a:sysClr val="windowText" lastClr="000000"/>
                </a:solidFill>
              </a:rPr>
              <a:t>Ravnatelji/ce</a:t>
            </a:r>
            <a:endParaRPr lang="hr-HR" dirty="0">
              <a:ln>
                <a:solidFill>
                  <a:sysClr val="windowText" lastClr="000000"/>
                </a:solidFill>
              </a:ln>
              <a:solidFill>
                <a:sysClr val="windowText" lastClr="000000"/>
              </a:solidFill>
            </a:endParaRPr>
          </a:p>
        </p:txBody>
      </p:sp>
      <p:sp>
        <p:nvSpPr>
          <p:cNvPr id="3" name="Rezervirano mjesto sadržaja 2"/>
          <p:cNvSpPr>
            <a:spLocks noGrp="1"/>
          </p:cNvSpPr>
          <p:nvPr>
            <p:ph idx="1"/>
          </p:nvPr>
        </p:nvSpPr>
        <p:spPr>
          <a:xfrm>
            <a:off x="0" y="1214754"/>
            <a:ext cx="9144000" cy="5256584"/>
          </a:xfrm>
        </p:spPr>
        <p:txBody>
          <a:bodyPr/>
          <a:lstStyle/>
          <a:p>
            <a:r>
              <a:rPr lang="hr-HR" dirty="0" smtClean="0"/>
              <a:t>Rikard </a:t>
            </a:r>
            <a:r>
              <a:rPr lang="hr-HR" dirty="0" err="1" smtClean="0"/>
              <a:t>Mišurac</a:t>
            </a:r>
            <a:r>
              <a:rPr lang="hr-HR" dirty="0" smtClean="0"/>
              <a:t>, nastavnik biologije i kemije ( 1952. -1954.)</a:t>
            </a:r>
          </a:p>
          <a:p>
            <a:r>
              <a:rPr lang="hr-HR" dirty="0" smtClean="0"/>
              <a:t>Marko </a:t>
            </a:r>
            <a:r>
              <a:rPr lang="hr-HR" dirty="0" err="1" smtClean="0"/>
              <a:t>Lebedina</a:t>
            </a:r>
            <a:r>
              <a:rPr lang="hr-HR" dirty="0" smtClean="0"/>
              <a:t>, nastavnik biologije i zemljopisa                ( 1954.-1969.)</a:t>
            </a:r>
          </a:p>
          <a:p>
            <a:r>
              <a:rPr lang="hr-HR" dirty="0" err="1" smtClean="0"/>
              <a:t>Tonka</a:t>
            </a:r>
            <a:r>
              <a:rPr lang="hr-HR" dirty="0" smtClean="0"/>
              <a:t> Kapov, nastavnica, v. d. ravnatelja</a:t>
            </a:r>
          </a:p>
          <a:p>
            <a:r>
              <a:rPr lang="hr-HR" dirty="0" smtClean="0"/>
              <a:t>Damjan </a:t>
            </a:r>
            <a:r>
              <a:rPr lang="hr-HR" dirty="0" err="1" smtClean="0"/>
              <a:t>Mladinov</a:t>
            </a:r>
            <a:r>
              <a:rPr lang="hr-HR" dirty="0" smtClean="0"/>
              <a:t> ( 1970-1975.)</a:t>
            </a:r>
          </a:p>
          <a:p>
            <a:r>
              <a:rPr lang="hr-HR" dirty="0" smtClean="0"/>
              <a:t>Ante Grgić, nastavnik, </a:t>
            </a:r>
            <a:r>
              <a:rPr lang="hr-HR" dirty="0" err="1" smtClean="0"/>
              <a:t>v.d</a:t>
            </a:r>
            <a:r>
              <a:rPr lang="hr-HR" dirty="0" smtClean="0"/>
              <a:t>. ravnatelja</a:t>
            </a:r>
          </a:p>
          <a:p>
            <a:r>
              <a:rPr lang="hr-HR" dirty="0" smtClean="0"/>
              <a:t> Marko Ivančić ( 1976.-1991.)</a:t>
            </a:r>
          </a:p>
          <a:p>
            <a:r>
              <a:rPr lang="hr-HR" dirty="0" smtClean="0"/>
              <a:t>Nedjeljko </a:t>
            </a:r>
            <a:r>
              <a:rPr lang="hr-HR" dirty="0" err="1" smtClean="0"/>
              <a:t>Šućur</a:t>
            </a:r>
            <a:r>
              <a:rPr lang="hr-HR" dirty="0" smtClean="0"/>
              <a:t> ( 1991.- 2007.)</a:t>
            </a:r>
          </a:p>
          <a:p>
            <a:r>
              <a:rPr lang="hr-HR" dirty="0" err="1" smtClean="0"/>
              <a:t>Marita</a:t>
            </a:r>
            <a:r>
              <a:rPr lang="hr-HR" dirty="0" smtClean="0"/>
              <a:t> </a:t>
            </a:r>
            <a:r>
              <a:rPr lang="hr-HR" dirty="0" err="1" smtClean="0"/>
              <a:t>Guć</a:t>
            </a:r>
            <a:r>
              <a:rPr lang="hr-HR" dirty="0" smtClean="0"/>
              <a:t>, </a:t>
            </a:r>
            <a:r>
              <a:rPr lang="hr-HR" dirty="0" err="1" smtClean="0"/>
              <a:t>dipl</a:t>
            </a:r>
            <a:r>
              <a:rPr lang="hr-HR" dirty="0" smtClean="0"/>
              <a:t>. defektolog, ( 2007.-</a:t>
            </a:r>
            <a:endParaRPr lang="hr-HR" dirty="0"/>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Bivši i sadašnji</a:t>
            </a:r>
            <a:endParaRPr lang="hr-HR" dirty="0"/>
          </a:p>
        </p:txBody>
      </p:sp>
      <p:pic>
        <p:nvPicPr>
          <p:cNvPr id="5" name="Rezervirano mjesto sadržaja 4" descr="DSCN2967.JPG"/>
          <p:cNvPicPr>
            <a:picLocks noGrp="1" noChangeAspect="1"/>
          </p:cNvPicPr>
          <p:nvPr>
            <p:ph idx="1"/>
          </p:nvPr>
        </p:nvPicPr>
        <p:blipFill>
          <a:blip r:embed="rId2" cstate="print"/>
          <a:stretch>
            <a:fillRect/>
          </a:stretch>
        </p:blipFill>
        <p:spPr>
          <a:xfrm>
            <a:off x="1754154" y="1315616"/>
            <a:ext cx="5635691" cy="4226768"/>
          </a:xfrm>
        </p:spPr>
      </p:pic>
      <p:sp>
        <p:nvSpPr>
          <p:cNvPr id="4" name="Rezervirano mjesto broja slajda 3"/>
          <p:cNvSpPr>
            <a:spLocks noGrp="1"/>
          </p:cNvSpPr>
          <p:nvPr>
            <p:ph type="sldNum" sz="quarter" idx="12"/>
          </p:nvPr>
        </p:nvSpPr>
        <p:spPr/>
        <p:txBody>
          <a:bodyPr/>
          <a:lstStyle/>
          <a:p>
            <a:fld id="{41818E07-57FB-468D-9BE9-395E250174E6}" type="slidenum">
              <a:rPr lang="en-US" smtClean="0"/>
              <a:pPr/>
              <a:t>36</a:t>
            </a:fld>
            <a:endParaRPr lang="en-US"/>
          </a:p>
        </p:txBody>
      </p:sp>
      <p:sp>
        <p:nvSpPr>
          <p:cNvPr id="6" name="TekstniOkvir 5"/>
          <p:cNvSpPr txBox="1"/>
          <p:nvPr/>
        </p:nvSpPr>
        <p:spPr>
          <a:xfrm>
            <a:off x="274285" y="5733256"/>
            <a:ext cx="8595430"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hr-HR" dirty="0" smtClean="0"/>
              <a:t>Prvi ravnatelj ( direktor ) naše škole na adresi u Vukovarskoj 11, Marko </a:t>
            </a:r>
            <a:r>
              <a:rPr lang="hr-HR" dirty="0" err="1" smtClean="0"/>
              <a:t>Lebedina</a:t>
            </a:r>
            <a:r>
              <a:rPr lang="hr-HR" dirty="0" smtClean="0"/>
              <a:t> </a:t>
            </a:r>
          </a:p>
          <a:p>
            <a:pPr algn="ctr"/>
            <a:r>
              <a:rPr lang="hr-HR" dirty="0" smtClean="0"/>
              <a:t>i sadašnja ravnateljica </a:t>
            </a:r>
            <a:r>
              <a:rPr lang="hr-HR" dirty="0" err="1" smtClean="0"/>
              <a:t>Marita</a:t>
            </a:r>
            <a:r>
              <a:rPr lang="hr-HR" dirty="0" smtClean="0"/>
              <a:t> </a:t>
            </a:r>
            <a:r>
              <a:rPr lang="hr-HR" dirty="0" err="1" smtClean="0"/>
              <a:t>Guć</a:t>
            </a:r>
            <a:r>
              <a:rPr lang="hr-HR" dirty="0" smtClean="0"/>
              <a:t>.</a:t>
            </a:r>
            <a:endParaRPr lang="hr-HR"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8229600" cy="576064"/>
          </a:xfrm>
        </p:spPr>
        <p:txBody>
          <a:bodyPr/>
          <a:lstStyle/>
          <a:p>
            <a:r>
              <a:rPr lang="hr-HR" dirty="0" smtClean="0"/>
              <a:t>Literatura:</a:t>
            </a:r>
            <a:endParaRPr lang="hr-HR" dirty="0"/>
          </a:p>
        </p:txBody>
      </p:sp>
      <p:sp>
        <p:nvSpPr>
          <p:cNvPr id="3" name="Rezervirano mjesto sadržaja 2"/>
          <p:cNvSpPr>
            <a:spLocks noGrp="1"/>
          </p:cNvSpPr>
          <p:nvPr>
            <p:ph idx="1"/>
          </p:nvPr>
        </p:nvSpPr>
        <p:spPr>
          <a:xfrm>
            <a:off x="0" y="908721"/>
            <a:ext cx="9144000" cy="4896543"/>
          </a:xfrm>
        </p:spPr>
        <p:txBody>
          <a:bodyPr/>
          <a:lstStyle/>
          <a:p>
            <a:r>
              <a:rPr lang="hr-HR" sz="1600" dirty="0" smtClean="0"/>
              <a:t>Publikacija registra kulturnih dobara Republike Hrvatske; Rješenje Uprave za zaštitu kulturne baštine Konzervatorskog odjela u Splitu o stavljanju OŠ </a:t>
            </a:r>
            <a:r>
              <a:rPr lang="hr-HR" sz="1600" dirty="0" err="1" smtClean="0"/>
              <a:t>Manuš</a:t>
            </a:r>
            <a:r>
              <a:rPr lang="hr-HR" sz="1600" dirty="0" smtClean="0"/>
              <a:t> pod preventivnu zaštitu;</a:t>
            </a:r>
          </a:p>
          <a:p>
            <a:r>
              <a:rPr lang="hr-HR" sz="1600" dirty="0" smtClean="0"/>
              <a:t>Državni arhiv u Splitu, arhivski spisi o djelovanju Javne dobrotvornosti u Splitu</a:t>
            </a:r>
          </a:p>
          <a:p>
            <a:r>
              <a:rPr lang="hr-HR" sz="1600" dirty="0" smtClean="0"/>
              <a:t>Knjižnica splitske obitelji </a:t>
            </a:r>
            <a:r>
              <a:rPr lang="hr-HR" sz="1600" dirty="0" err="1" smtClean="0"/>
              <a:t>Martinis</a:t>
            </a:r>
            <a:r>
              <a:rPr lang="hr-HR" sz="1600" dirty="0" smtClean="0"/>
              <a:t>-</a:t>
            </a:r>
            <a:r>
              <a:rPr lang="hr-HR" sz="1600" dirty="0" err="1" smtClean="0"/>
              <a:t>Marchi</a:t>
            </a:r>
            <a:r>
              <a:rPr lang="hr-HR" sz="1600" dirty="0" smtClean="0"/>
              <a:t>, Arheološki muzej u Splitu, 2001</a:t>
            </a:r>
          </a:p>
          <a:p>
            <a:r>
              <a:rPr lang="hr-HR" sz="1600" dirty="0" smtClean="0"/>
              <a:t>Jelaska-Marjan Z., Grad i ljudi: Split 1918.-1941., Hrvatski institut za povijest, Zagreb, 2009</a:t>
            </a:r>
          </a:p>
          <a:p>
            <a:r>
              <a:rPr lang="hr-HR" sz="1600" dirty="0" smtClean="0"/>
              <a:t>Ivanković, Marinko, Salezijanci i salezijanske odgojne ustanove u Hrvatskoj 1941-1960,</a:t>
            </a:r>
          </a:p>
          <a:p>
            <a:r>
              <a:rPr lang="hr-HR" sz="1600" dirty="0" err="1" smtClean="0"/>
              <a:t>Kečkemet</a:t>
            </a:r>
            <a:r>
              <a:rPr lang="hr-HR" sz="1600" dirty="0" smtClean="0"/>
              <a:t>, Duško, Borba z grad, Društvo arhitekata Splita, 2002</a:t>
            </a:r>
          </a:p>
          <a:p>
            <a:r>
              <a:rPr lang="hr-HR" sz="1600" dirty="0" smtClean="0"/>
              <a:t>Novak, Grga, Povijest Splita IV, Čakavski sabor, Split, 1978</a:t>
            </a:r>
          </a:p>
          <a:p>
            <a:r>
              <a:rPr lang="hr-HR" sz="1600" dirty="0" smtClean="0"/>
              <a:t>Monografija Osnovne škole </a:t>
            </a:r>
            <a:r>
              <a:rPr lang="hr-HR" sz="1600" dirty="0" err="1" smtClean="0"/>
              <a:t>Manuš</a:t>
            </a:r>
            <a:r>
              <a:rPr lang="hr-HR" sz="1600" dirty="0" smtClean="0"/>
              <a:t> Split 1952-2002, Split, 2002</a:t>
            </a:r>
          </a:p>
          <a:p>
            <a:r>
              <a:rPr lang="hr-HR" sz="1600" dirty="0" smtClean="0"/>
              <a:t>Ercegović, Anita, Pučka arhitektura starih splitskih predgrađa, Književni krug, Split 2002</a:t>
            </a:r>
          </a:p>
          <a:p>
            <a:r>
              <a:rPr lang="hr-HR" sz="1600" dirty="0" err="1" smtClean="0"/>
              <a:t>Munjiza</a:t>
            </a:r>
            <a:r>
              <a:rPr lang="hr-HR" sz="1600" dirty="0" smtClean="0"/>
              <a:t>, Emerik, Povijest hrvatskog školstva i pedagogije: Sveučilište Josipa </a:t>
            </a:r>
            <a:r>
              <a:rPr lang="hr-HR" sz="1600" dirty="0" err="1" smtClean="0"/>
              <a:t>Jurja</a:t>
            </a:r>
            <a:r>
              <a:rPr lang="hr-HR" sz="1600" dirty="0" smtClean="0"/>
              <a:t> </a:t>
            </a:r>
            <a:r>
              <a:rPr lang="hr-HR" sz="1600" dirty="0" err="1" smtClean="0"/>
              <a:t>Strosmayera</a:t>
            </a:r>
            <a:r>
              <a:rPr lang="hr-HR" sz="1600" dirty="0" smtClean="0"/>
              <a:t>, Filozofski fakultet, Slavonski Brod, Hrvatski-pedagoško književni zbor, Osijek</a:t>
            </a:r>
          </a:p>
          <a:p>
            <a:r>
              <a:rPr lang="hr-HR" sz="1600" dirty="0" smtClean="0"/>
              <a:t>Školski vjesnik, lipanj,1952.g.</a:t>
            </a:r>
          </a:p>
          <a:p>
            <a:r>
              <a:rPr lang="hr-HR" sz="1600" dirty="0" smtClean="0"/>
              <a:t>Slobodna Dalmacija, rujan 1952.g.</a:t>
            </a:r>
          </a:p>
          <a:p>
            <a:r>
              <a:rPr lang="hr-HR" sz="1600" dirty="0" smtClean="0"/>
              <a:t>Petrić, </a:t>
            </a:r>
            <a:r>
              <a:rPr lang="hr-HR" sz="1600" dirty="0" err="1" smtClean="0"/>
              <a:t>Perislav</a:t>
            </a:r>
            <a:r>
              <a:rPr lang="hr-HR" sz="1600" dirty="0" smtClean="0"/>
              <a:t>, Bilješke o trima starim splitskim župama</a:t>
            </a:r>
          </a:p>
          <a:p>
            <a:r>
              <a:rPr lang="hr-HR" sz="1600" dirty="0" smtClean="0"/>
              <a:t>Split Marulićeva doba, Muzej grada Splita, 2001</a:t>
            </a:r>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37</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685800" y="2312877"/>
            <a:ext cx="7772400" cy="2232248"/>
          </a:xfrm>
        </p:spPr>
        <p:txBody>
          <a:bodyPr/>
          <a:lstStyle/>
          <a:p>
            <a:pPr algn="ctr"/>
            <a:r>
              <a:rPr lang="hr-HR" sz="6000" cap="none" dirty="0" smtClean="0">
                <a:ln w="12700">
                  <a:solidFill>
                    <a:sysClr val="windowText" lastClr="000000"/>
                  </a:solidFill>
                  <a:prstDash val="solid"/>
                </a:ln>
                <a:solidFill>
                  <a:srgbClr val="FF0000"/>
                </a:solidFill>
                <a:effectLst>
                  <a:outerShdw blurRad="41275" dist="20320" dir="1800000" algn="tl" rotWithShape="0">
                    <a:srgbClr val="000000">
                      <a:alpha val="40000"/>
                    </a:srgbClr>
                  </a:outerShdw>
                </a:effectLst>
              </a:rPr>
              <a:t>Povijest zgrade naše škole</a:t>
            </a:r>
            <a:endParaRPr lang="hr-HR" sz="6000" cap="none" dirty="0">
              <a:ln w="12700">
                <a:solidFill>
                  <a:sysClr val="windowText" lastClr="000000"/>
                </a:solidFill>
                <a:prstDash val="solid"/>
              </a:ln>
              <a:solidFill>
                <a:srgbClr val="FF0000"/>
              </a:solidFill>
              <a:effectLst>
                <a:outerShdw blurRad="41275" dist="20320" dir="1800000" algn="tl" rotWithShape="0">
                  <a:srgbClr val="000000">
                    <a:alpha val="40000"/>
                  </a:srgbClr>
                </a:outerShdw>
              </a:effectLst>
            </a:endParaRPr>
          </a:p>
        </p:txBody>
      </p:sp>
      <p:sp>
        <p:nvSpPr>
          <p:cNvPr id="3" name="Rezervirano mjesto broja slajda 2"/>
          <p:cNvSpPr>
            <a:spLocks noGrp="1"/>
          </p:cNvSpPr>
          <p:nvPr>
            <p:ph type="sldNum" sz="quarter" idx="12"/>
          </p:nvPr>
        </p:nvSpPr>
        <p:spPr/>
        <p:txBody>
          <a:bodyPr/>
          <a:lstStyle/>
          <a:p>
            <a:fld id="{A801B1C5-44CF-4E25-9B89-53C2F8E65EAB}"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0364" y="0"/>
            <a:ext cx="8363272" cy="1143000"/>
          </a:xfrm>
        </p:spPr>
        <p:txBody>
          <a:bodyPr/>
          <a:lstStyle/>
          <a:p>
            <a:r>
              <a:rPr lang="hr-HR" sz="4400" dirty="0" smtClean="0"/>
              <a:t>Natječaj u “Našem jedinstvu”</a:t>
            </a:r>
            <a:endParaRPr lang="hr-HR" sz="4400" dirty="0"/>
          </a:p>
        </p:txBody>
      </p:sp>
      <p:pic>
        <p:nvPicPr>
          <p:cNvPr id="4" name="Rezervirano mjesto sadržaja 3" descr="natječaj1.jpg"/>
          <p:cNvPicPr>
            <a:picLocks noGrp="1" noChangeAspect="1"/>
          </p:cNvPicPr>
          <p:nvPr>
            <p:ph sz="half" idx="1"/>
          </p:nvPr>
        </p:nvPicPr>
        <p:blipFill>
          <a:blip r:embed="rId2" cstate="print"/>
          <a:stretch>
            <a:fillRect/>
          </a:stretch>
        </p:blipFill>
        <p:spPr>
          <a:xfrm>
            <a:off x="395536" y="1376772"/>
            <a:ext cx="4176465" cy="5048547"/>
          </a:xfrm>
          <a:prstGeom prst="rect">
            <a:avLst/>
          </a:prstGeom>
          <a:ln>
            <a:noFill/>
          </a:ln>
          <a:effectLst>
            <a:softEdge rad="112500"/>
          </a:effectLst>
        </p:spPr>
      </p:pic>
      <p:sp>
        <p:nvSpPr>
          <p:cNvPr id="6" name="Rezervirano mjesto sadržaja 5"/>
          <p:cNvSpPr>
            <a:spLocks noGrp="1"/>
          </p:cNvSpPr>
          <p:nvPr>
            <p:ph sz="half" idx="2"/>
          </p:nvPr>
        </p:nvSpPr>
        <p:spPr>
          <a:xfrm>
            <a:off x="4572000" y="1340769"/>
            <a:ext cx="4572000" cy="5328592"/>
          </a:xfrm>
        </p:spPr>
        <p:txBody>
          <a:bodyPr/>
          <a:lstStyle/>
          <a:p>
            <a:pPr>
              <a:buFont typeface="Wingdings" pitchFamily="2" charset="2"/>
              <a:buChar char="ü"/>
            </a:pPr>
            <a:r>
              <a:rPr lang="hr-HR" dirty="0" smtClean="0"/>
              <a:t>Povijest zgrade naše škole započela je natječajem objavljenim 19. travnja 1911.g. u </a:t>
            </a:r>
            <a:r>
              <a:rPr lang="hr-HR" dirty="0" smtClean="0"/>
              <a:t>tadašnjem </a:t>
            </a:r>
            <a:r>
              <a:rPr lang="hr-HR" dirty="0" smtClean="0"/>
              <a:t>splitskom dnevnom listu “ Naše jedinstvo”. Natječaj je objavila humanitarna organizacija Javna dobrotvornost.</a:t>
            </a:r>
            <a:endParaRPr lang="hr-HR" dirty="0"/>
          </a:p>
        </p:txBody>
      </p:sp>
      <p:sp>
        <p:nvSpPr>
          <p:cNvPr id="5" name="Rezervirano mjesto broja slajda 4"/>
          <p:cNvSpPr>
            <a:spLocks noGrp="1"/>
          </p:cNvSpPr>
          <p:nvPr>
            <p:ph type="sldNum" sz="quarter" idx="12"/>
          </p:nvPr>
        </p:nvSpPr>
        <p:spPr/>
        <p:txBody>
          <a:bodyPr/>
          <a:lstStyle/>
          <a:p>
            <a:fld id="{4CE568A8-8FD5-4056-B408-93EBAA6D54A4}" type="slidenum">
              <a:rPr lang="en-US" smtClean="0"/>
              <a:pPr/>
              <a:t>5</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15516" y="260648"/>
            <a:ext cx="8712968" cy="1143000"/>
          </a:xfrm>
        </p:spPr>
        <p:txBody>
          <a:bodyPr/>
          <a:lstStyle/>
          <a:p>
            <a:r>
              <a:rPr lang="hr-HR" sz="4400" dirty="0" smtClean="0"/>
              <a:t>Kada je podignuta i s kojom svrhom?</a:t>
            </a:r>
            <a:endParaRPr lang="hr-HR" sz="4400" dirty="0"/>
          </a:p>
        </p:txBody>
      </p:sp>
      <p:sp>
        <p:nvSpPr>
          <p:cNvPr id="3" name="Rezervirano mjesto sadržaja 2"/>
          <p:cNvSpPr>
            <a:spLocks noGrp="1"/>
          </p:cNvSpPr>
          <p:nvPr>
            <p:ph idx="1"/>
          </p:nvPr>
        </p:nvSpPr>
        <p:spPr>
          <a:xfrm>
            <a:off x="457200" y="1772816"/>
            <a:ext cx="8229600" cy="3672408"/>
          </a:xfrm>
        </p:spPr>
        <p:txBody>
          <a:bodyPr/>
          <a:lstStyle/>
          <a:p>
            <a:pPr>
              <a:buSzPct val="180000"/>
              <a:buFont typeface="Wingdings" pitchFamily="2" charset="2"/>
              <a:buChar char="ü"/>
            </a:pPr>
            <a:r>
              <a:rPr lang="hr-HR" sz="3200" dirty="0" smtClean="0"/>
              <a:t> Vrijeme izgradnje od 1911.-1913.g.</a:t>
            </a:r>
          </a:p>
          <a:p>
            <a:pPr>
              <a:buSzPct val="180000"/>
              <a:buFont typeface="Wingdings" pitchFamily="2" charset="2"/>
              <a:buChar char="ü"/>
            </a:pPr>
            <a:r>
              <a:rPr lang="hr-HR" sz="3200" dirty="0" smtClean="0"/>
              <a:t> I</a:t>
            </a:r>
            <a:r>
              <a:rPr lang="vi-VN" sz="3200" dirty="0" smtClean="0"/>
              <a:t>zvođač</a:t>
            </a:r>
            <a:r>
              <a:rPr lang="hr-HR" sz="3200" dirty="0" smtClean="0"/>
              <a:t> radova: Šakić i Lisičić i drugovi</a:t>
            </a:r>
          </a:p>
          <a:p>
            <a:pPr>
              <a:buSzPct val="180000"/>
              <a:buFont typeface="Wingdings" pitchFamily="2" charset="2"/>
              <a:buChar char="ü"/>
            </a:pPr>
            <a:r>
              <a:rPr lang="hr-HR" sz="3200" dirty="0" smtClean="0"/>
              <a:t> Nacrti: arhitekt Eduard Žagar</a:t>
            </a:r>
          </a:p>
          <a:p>
            <a:pPr>
              <a:buSzPct val="180000"/>
              <a:buFont typeface="Wingdings" pitchFamily="2" charset="2"/>
              <a:buChar char="ü"/>
            </a:pPr>
            <a:r>
              <a:rPr lang="hr-HR" sz="3200" dirty="0" smtClean="0"/>
              <a:t> Gradnju financirala </a:t>
            </a:r>
            <a:r>
              <a:rPr lang="hr-HR" sz="3200" b="1" dirty="0" smtClean="0"/>
              <a:t>Zaklada </a:t>
            </a:r>
            <a:r>
              <a:rPr lang="hr-HR" sz="3200" b="1" dirty="0" err="1"/>
              <a:t>M</a:t>
            </a:r>
            <a:r>
              <a:rPr lang="hr-HR" sz="3200" b="1" dirty="0" err="1" smtClean="0"/>
              <a:t>artinis</a:t>
            </a:r>
            <a:r>
              <a:rPr lang="hr-HR" sz="3200" b="1" dirty="0" smtClean="0"/>
              <a:t>- </a:t>
            </a:r>
            <a:r>
              <a:rPr lang="hr-HR" sz="3200" b="1" dirty="0" err="1" smtClean="0"/>
              <a:t>Marchi</a:t>
            </a:r>
            <a:endParaRPr lang="hr-HR" sz="3200" b="1" dirty="0" smtClean="0"/>
          </a:p>
          <a:p>
            <a:pPr>
              <a:buSzPct val="180000"/>
              <a:buFont typeface="Wingdings" pitchFamily="2" charset="2"/>
              <a:buChar char="ü"/>
            </a:pPr>
            <a:r>
              <a:rPr lang="hr-HR" sz="3200" dirty="0" smtClean="0"/>
              <a:t> Svrha: smještaj dječačkog doma</a:t>
            </a:r>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8229600" cy="1143000"/>
          </a:xfrm>
        </p:spPr>
        <p:txBody>
          <a:bodyPr/>
          <a:lstStyle/>
          <a:p>
            <a:r>
              <a:rPr lang="hr-HR" sz="4000" dirty="0" smtClean="0"/>
              <a:t>Zavod </a:t>
            </a:r>
            <a:r>
              <a:rPr lang="hr-HR" sz="4000" dirty="0" err="1" smtClean="0"/>
              <a:t>Martinis</a:t>
            </a:r>
            <a:r>
              <a:rPr lang="hr-HR" sz="4000" dirty="0" smtClean="0"/>
              <a:t>-</a:t>
            </a:r>
            <a:r>
              <a:rPr lang="hr-HR" sz="4000" dirty="0" err="1"/>
              <a:t>M</a:t>
            </a:r>
            <a:r>
              <a:rPr lang="hr-HR" sz="4000" dirty="0" err="1" smtClean="0"/>
              <a:t>archi</a:t>
            </a:r>
            <a:r>
              <a:rPr lang="hr-HR" sz="4000" dirty="0" smtClean="0"/>
              <a:t> oko1920.g.</a:t>
            </a:r>
            <a:endParaRPr lang="hr-HR" sz="4000" dirty="0"/>
          </a:p>
        </p:txBody>
      </p:sp>
      <p:pic>
        <p:nvPicPr>
          <p:cNvPr id="8" name="Rezervirano mjesto sadržaja 7" descr="001.jpg"/>
          <p:cNvPicPr>
            <a:picLocks noGrp="1" noChangeAspect="1"/>
          </p:cNvPicPr>
          <p:nvPr>
            <p:ph idx="1"/>
          </p:nvPr>
        </p:nvPicPr>
        <p:blipFill>
          <a:blip r:embed="rId3" cstate="print"/>
          <a:stretch>
            <a:fillRect/>
          </a:stretch>
        </p:blipFill>
        <p:spPr>
          <a:xfrm>
            <a:off x="1343642" y="1484784"/>
            <a:ext cx="6456716" cy="4701149"/>
          </a:xfrm>
          <a:prstGeom prst="rect">
            <a:avLst/>
          </a:prstGeom>
          <a:ln>
            <a:noFill/>
          </a:ln>
          <a:effectLst>
            <a:softEdge rad="112500"/>
          </a:effectLst>
        </p:spPr>
      </p:pic>
      <p:sp>
        <p:nvSpPr>
          <p:cNvPr id="4" name="Rezervirano mjesto broja slajda 3"/>
          <p:cNvSpPr>
            <a:spLocks noGrp="1"/>
          </p:cNvSpPr>
          <p:nvPr>
            <p:ph type="sldNum" sz="quarter" idx="12"/>
          </p:nvPr>
        </p:nvSpPr>
        <p:spPr/>
        <p:txBody>
          <a:bodyPr/>
          <a:lstStyle/>
          <a:p>
            <a:fld id="{41818E07-57FB-468D-9BE9-395E250174E6}"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8229600" cy="1052736"/>
          </a:xfrm>
        </p:spPr>
        <p:txBody>
          <a:bodyPr/>
          <a:lstStyle/>
          <a:p>
            <a:r>
              <a:rPr lang="hr-HR" sz="4400" dirty="0" smtClean="0"/>
              <a:t>Obitelj </a:t>
            </a:r>
            <a:r>
              <a:rPr lang="hr-HR" sz="4400" dirty="0" err="1" smtClean="0"/>
              <a:t>Martinis</a:t>
            </a:r>
            <a:r>
              <a:rPr lang="hr-HR" sz="4400" dirty="0" smtClean="0"/>
              <a:t>-</a:t>
            </a:r>
            <a:r>
              <a:rPr lang="hr-HR" sz="4400" dirty="0" err="1"/>
              <a:t>M</a:t>
            </a:r>
            <a:r>
              <a:rPr lang="hr-HR" sz="4400" dirty="0" err="1" smtClean="0"/>
              <a:t>archi</a:t>
            </a:r>
            <a:endParaRPr lang="hr-HR" sz="4400" dirty="0"/>
          </a:p>
        </p:txBody>
      </p:sp>
      <p:pic>
        <p:nvPicPr>
          <p:cNvPr id="5" name="Rezervirano mjesto sadržaja 4" descr="IMG_0004.jpg"/>
          <p:cNvPicPr>
            <a:picLocks noGrp="1" noChangeAspect="1"/>
          </p:cNvPicPr>
          <p:nvPr>
            <p:ph sz="half" idx="1"/>
          </p:nvPr>
        </p:nvPicPr>
        <p:blipFill>
          <a:blip r:embed="rId2" cstate="print"/>
          <a:stretch>
            <a:fillRect/>
          </a:stretch>
        </p:blipFill>
        <p:spPr>
          <a:xfrm>
            <a:off x="1547664" y="1196752"/>
            <a:ext cx="2420995" cy="3006230"/>
          </a:xfrm>
          <a:prstGeom prst="ellipse">
            <a:avLst/>
          </a:prstGeom>
          <a:ln>
            <a:noFill/>
          </a:ln>
          <a:effectLst>
            <a:softEdge rad="112500"/>
          </a:effectLst>
        </p:spPr>
      </p:pic>
      <p:pic>
        <p:nvPicPr>
          <p:cNvPr id="6" name="Rezervirano mjesto sadržaja 5" descr="grb.jpg"/>
          <p:cNvPicPr>
            <a:picLocks noGrp="1" noChangeAspect="1"/>
          </p:cNvPicPr>
          <p:nvPr>
            <p:ph sz="half" idx="2"/>
          </p:nvPr>
        </p:nvPicPr>
        <p:blipFill>
          <a:blip r:embed="rId3" cstate="print"/>
          <a:stretch>
            <a:fillRect/>
          </a:stretch>
        </p:blipFill>
        <p:spPr>
          <a:xfrm>
            <a:off x="5436096" y="1124744"/>
            <a:ext cx="2208807" cy="3233669"/>
          </a:xfrm>
          <a:prstGeom prst="ellipse">
            <a:avLst/>
          </a:prstGeom>
          <a:ln>
            <a:noFill/>
          </a:ln>
          <a:effectLst>
            <a:softEdge rad="112500"/>
          </a:effectLst>
        </p:spPr>
      </p:pic>
      <p:sp>
        <p:nvSpPr>
          <p:cNvPr id="7" name="TekstniOkvir 6"/>
          <p:cNvSpPr txBox="1"/>
          <p:nvPr/>
        </p:nvSpPr>
        <p:spPr>
          <a:xfrm>
            <a:off x="-67802" y="4526593"/>
            <a:ext cx="9279603" cy="2331407"/>
          </a:xfrm>
          <a:prstGeom prst="rect">
            <a:avLst/>
          </a:prstGeom>
          <a:noFill/>
        </p:spPr>
        <p:txBody>
          <a:bodyPr wrap="square" rtlCol="0">
            <a:spAutoFit/>
          </a:bodyPr>
          <a:lstStyle/>
          <a:p>
            <a:pPr algn="ctr">
              <a:buFont typeface="Wingdings" pitchFamily="2" charset="2"/>
              <a:buChar char="ü"/>
            </a:pPr>
            <a:r>
              <a:rPr lang="hr-HR" sz="2800" dirty="0" smtClean="0">
                <a:latin typeface="+mn-lt"/>
              </a:rPr>
              <a:t> </a:t>
            </a:r>
            <a:r>
              <a:rPr lang="hr-HR" sz="2800" dirty="0" err="1" smtClean="0">
                <a:latin typeface="+mn-lt"/>
              </a:rPr>
              <a:t>Martinis</a:t>
            </a:r>
            <a:r>
              <a:rPr lang="hr-HR" sz="2800" dirty="0" smtClean="0">
                <a:latin typeface="+mn-lt"/>
              </a:rPr>
              <a:t>- </a:t>
            </a:r>
            <a:r>
              <a:rPr lang="hr-HR" sz="2800" dirty="0" err="1" smtClean="0">
                <a:latin typeface="+mn-lt"/>
              </a:rPr>
              <a:t>Marchi</a:t>
            </a:r>
            <a:r>
              <a:rPr lang="hr-HR" sz="2800" dirty="0" smtClean="0">
                <a:latin typeface="+mn-lt"/>
              </a:rPr>
              <a:t> bila je ugledna splitska obitelj podrijetlom s otoka Brača. Posljednji potomci obitelji </a:t>
            </a:r>
          </a:p>
          <a:p>
            <a:pPr algn="ctr"/>
            <a:r>
              <a:rPr lang="hr-HR" sz="2800" dirty="0" smtClean="0">
                <a:latin typeface="+mn-lt"/>
              </a:rPr>
              <a:t>bili su Ante, </a:t>
            </a:r>
            <a:r>
              <a:rPr lang="hr-HR" sz="2800" dirty="0" err="1" smtClean="0">
                <a:latin typeface="+mn-lt"/>
              </a:rPr>
              <a:t>Oktavij</a:t>
            </a:r>
            <a:r>
              <a:rPr lang="hr-HR" sz="2800" dirty="0" smtClean="0">
                <a:latin typeface="+mn-lt"/>
              </a:rPr>
              <a:t> i Ivan Petar. Braća su odlučila svoju imovinu ostaviti Zakladi </a:t>
            </a:r>
            <a:r>
              <a:rPr lang="hr-HR" sz="2800" dirty="0" err="1" smtClean="0">
                <a:latin typeface="+mn-lt"/>
              </a:rPr>
              <a:t>Martinis</a:t>
            </a:r>
            <a:r>
              <a:rPr lang="hr-HR" sz="2800" dirty="0" smtClean="0">
                <a:latin typeface="+mn-lt"/>
              </a:rPr>
              <a:t>-</a:t>
            </a:r>
            <a:r>
              <a:rPr lang="hr-HR" sz="2800" dirty="0" err="1" smtClean="0">
                <a:latin typeface="+mn-lt"/>
              </a:rPr>
              <a:t>Marchi</a:t>
            </a:r>
            <a:r>
              <a:rPr lang="hr-HR" sz="2800" dirty="0" smtClean="0">
                <a:latin typeface="+mn-lt"/>
              </a:rPr>
              <a:t> koja bi skrbila o siromašnima grada Splita i okolice.</a:t>
            </a:r>
            <a:endParaRPr lang="hr-HR" sz="2800" dirty="0">
              <a:latin typeface="+mn-lt"/>
            </a:endParaRPr>
          </a:p>
        </p:txBody>
      </p:sp>
      <p:sp>
        <p:nvSpPr>
          <p:cNvPr id="8" name="Rezervirano mjesto broja slajda 7"/>
          <p:cNvSpPr>
            <a:spLocks noGrp="1"/>
          </p:cNvSpPr>
          <p:nvPr>
            <p:ph type="sldNum" sz="quarter" idx="12"/>
          </p:nvPr>
        </p:nvSpPr>
        <p:spPr/>
        <p:txBody>
          <a:bodyPr/>
          <a:lstStyle/>
          <a:p>
            <a:fld id="{4CE568A8-8FD5-4056-B408-93EBAA6D54A4}"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457200" y="188640"/>
            <a:ext cx="8229600" cy="1143000"/>
          </a:xfrm>
        </p:spPr>
        <p:txBody>
          <a:bodyPr/>
          <a:lstStyle/>
          <a:p>
            <a:r>
              <a:rPr lang="hr-HR" sz="4400" dirty="0" smtClean="0"/>
              <a:t>Zaklada </a:t>
            </a:r>
            <a:r>
              <a:rPr lang="hr-HR" sz="4400" dirty="0" err="1" smtClean="0"/>
              <a:t>Martinis</a:t>
            </a:r>
            <a:r>
              <a:rPr lang="hr-HR" sz="4400" dirty="0" smtClean="0"/>
              <a:t>-</a:t>
            </a:r>
            <a:r>
              <a:rPr lang="hr-HR" sz="4400" dirty="0" err="1" smtClean="0"/>
              <a:t>Marchi</a:t>
            </a:r>
            <a:endParaRPr lang="hr-HR" sz="4400" dirty="0"/>
          </a:p>
        </p:txBody>
      </p:sp>
      <p:sp>
        <p:nvSpPr>
          <p:cNvPr id="6" name="Rezervirano mjesto sadržaja 5"/>
          <p:cNvSpPr>
            <a:spLocks noGrp="1"/>
          </p:cNvSpPr>
          <p:nvPr>
            <p:ph idx="1"/>
          </p:nvPr>
        </p:nvSpPr>
        <p:spPr>
          <a:xfrm>
            <a:off x="457200" y="1628800"/>
            <a:ext cx="8229600" cy="4824536"/>
          </a:xfrm>
        </p:spPr>
        <p:txBody>
          <a:bodyPr/>
          <a:lstStyle/>
          <a:p>
            <a:pPr>
              <a:buFont typeface="Wingdings" pitchFamily="2" charset="2"/>
              <a:buChar char="ü"/>
            </a:pPr>
            <a:r>
              <a:rPr lang="hr-HR" sz="3200" dirty="0" smtClean="0"/>
              <a:t> Novcima Zaklade uzdržavane su sljedeće ustanove: </a:t>
            </a:r>
          </a:p>
          <a:p>
            <a:pPr marL="571500" indent="-571500">
              <a:buFont typeface="+mj-lt"/>
              <a:buAutoNum type="romanUcPeriod"/>
            </a:pPr>
            <a:r>
              <a:rPr lang="hr-HR" sz="3200" dirty="0" smtClean="0"/>
              <a:t>Dječački dom </a:t>
            </a:r>
            <a:r>
              <a:rPr lang="hr-HR" sz="3200" dirty="0" err="1" smtClean="0"/>
              <a:t>Martinis</a:t>
            </a:r>
            <a:r>
              <a:rPr lang="hr-HR" sz="3200" dirty="0" smtClean="0"/>
              <a:t>- </a:t>
            </a:r>
            <a:r>
              <a:rPr lang="hr-HR" sz="3200" dirty="0" err="1" smtClean="0"/>
              <a:t>Marchi</a:t>
            </a:r>
            <a:r>
              <a:rPr lang="hr-HR" sz="3200" dirty="0" smtClean="0"/>
              <a:t>  ( Zavod </a:t>
            </a:r>
            <a:r>
              <a:rPr lang="hr-HR" sz="3200" dirty="0" err="1" smtClean="0"/>
              <a:t>Martinis</a:t>
            </a:r>
            <a:r>
              <a:rPr lang="hr-HR" sz="3200" dirty="0" smtClean="0"/>
              <a:t>- </a:t>
            </a:r>
            <a:r>
              <a:rPr lang="hr-HR" sz="3200" dirty="0" err="1" smtClean="0"/>
              <a:t>Marchi</a:t>
            </a:r>
            <a:r>
              <a:rPr lang="hr-HR" sz="3200" dirty="0" smtClean="0"/>
              <a:t> I ) na Balkanskoj cesti </a:t>
            </a:r>
          </a:p>
          <a:p>
            <a:pPr marL="571500" indent="-571500">
              <a:buFont typeface="+mj-lt"/>
              <a:buAutoNum type="romanUcPeriod"/>
            </a:pPr>
            <a:r>
              <a:rPr lang="hr-HR" sz="3200" dirty="0" smtClean="0"/>
              <a:t>Dom djevojčica </a:t>
            </a:r>
            <a:r>
              <a:rPr lang="hr-HR" sz="3200" dirty="0" err="1" smtClean="0"/>
              <a:t>Martinis</a:t>
            </a:r>
            <a:r>
              <a:rPr lang="hr-HR" sz="3200" dirty="0" smtClean="0"/>
              <a:t>- </a:t>
            </a:r>
            <a:r>
              <a:rPr lang="hr-HR" sz="3200" dirty="0" err="1" smtClean="0"/>
              <a:t>Marchi</a:t>
            </a:r>
            <a:r>
              <a:rPr lang="hr-HR" sz="3200" dirty="0" smtClean="0"/>
              <a:t> ( Zavod </a:t>
            </a:r>
            <a:r>
              <a:rPr lang="hr-HR" sz="3200" dirty="0" err="1" smtClean="0"/>
              <a:t>Martinis</a:t>
            </a:r>
            <a:r>
              <a:rPr lang="hr-HR" sz="3200" dirty="0" smtClean="0"/>
              <a:t>- </a:t>
            </a:r>
            <a:r>
              <a:rPr lang="hr-HR" sz="3200" dirty="0" err="1" smtClean="0"/>
              <a:t>Marchi</a:t>
            </a:r>
            <a:r>
              <a:rPr lang="hr-HR" sz="3200" dirty="0" smtClean="0"/>
              <a:t> II ) u Bribirskoj ulici, </a:t>
            </a:r>
          </a:p>
          <a:p>
            <a:pPr marL="571500" indent="-571500">
              <a:buFont typeface="+mj-lt"/>
              <a:buAutoNum type="romanUcPeriod"/>
            </a:pPr>
            <a:r>
              <a:rPr lang="hr-HR" sz="3200" dirty="0" smtClean="0"/>
              <a:t>Dom starica u Popovićevoj </a:t>
            </a:r>
            <a:r>
              <a:rPr lang="hr-HR" sz="3200" dirty="0" err="1" smtClean="0"/>
              <a:t>ul</a:t>
            </a:r>
            <a:r>
              <a:rPr lang="hr-HR" sz="3200" dirty="0" smtClean="0"/>
              <a:t>. 6 Veli Varoš</a:t>
            </a:r>
          </a:p>
          <a:p>
            <a:pPr>
              <a:buNone/>
            </a:pPr>
            <a:endParaRPr lang="hr-HR" sz="3200" dirty="0"/>
          </a:p>
        </p:txBody>
      </p:sp>
      <p:sp>
        <p:nvSpPr>
          <p:cNvPr id="4" name="Rezervirano mjesto broja slajda 3"/>
          <p:cNvSpPr>
            <a:spLocks noGrp="1"/>
          </p:cNvSpPr>
          <p:nvPr>
            <p:ph type="sldNum" sz="quarter" idx="12"/>
          </p:nvPr>
        </p:nvSpPr>
        <p:spPr/>
        <p:txBody>
          <a:bodyPr/>
          <a:lstStyle/>
          <a:p>
            <a:fld id="{41818E07-57FB-468D-9BE9-395E250174E6}"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S001159441">
  <a:themeElements>
    <a:clrScheme name="Office 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ema">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LongProperties xmlns="http://schemas.microsoft.com/office/2006/metadata/longProperties"/>
</file>

<file path=customXml/itemProps1.xml><?xml version="1.0" encoding="utf-8"?>
<ds:datastoreItem xmlns:ds="http://schemas.openxmlformats.org/officeDocument/2006/customXml" ds:itemID="{BB1454F9-3B9B-44FD-8B4C-64369C8FD70A}">
  <ds:schemaRefs>
    <ds:schemaRef ds:uri="http://schemas.microsoft.com/sharepoint/v3/contenttype/forms"/>
  </ds:schemaRefs>
</ds:datastoreItem>
</file>

<file path=customXml/itemProps2.xml><?xml version="1.0" encoding="utf-8"?>
<ds:datastoreItem xmlns:ds="http://schemas.openxmlformats.org/officeDocument/2006/customXml" ds:itemID="{B0262895-5078-491E-81B5-68A62E638501}">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TS001159441</Template>
  <TotalTime>1908</TotalTime>
  <Words>1897</Words>
  <Application>Microsoft Office PowerPoint</Application>
  <PresentationFormat>Prikaz na zaslonu (4:3)</PresentationFormat>
  <Paragraphs>171</Paragraphs>
  <Slides>37</Slides>
  <Notes>2</Notes>
  <HiddenSlides>0</HiddenSlides>
  <MMClips>0</MMClips>
  <ScaleCrop>false</ScaleCrop>
  <HeadingPairs>
    <vt:vector size="4" baseType="variant">
      <vt:variant>
        <vt:lpstr>Tema</vt:lpstr>
      </vt:variant>
      <vt:variant>
        <vt:i4>1</vt:i4>
      </vt:variant>
      <vt:variant>
        <vt:lpstr>Naslovi slajdova</vt:lpstr>
      </vt:variant>
      <vt:variant>
        <vt:i4>37</vt:i4>
      </vt:variant>
    </vt:vector>
  </HeadingPairs>
  <TitlesOfParts>
    <vt:vector size="38" baseType="lpstr">
      <vt:lpstr>TS001159441</vt:lpstr>
      <vt:lpstr>OBLJETNICE:  100 GODINA ZGRADE  OŠ “MANUŠ” I 60 GODINA NJEZINOG DJELOVANJA</vt:lpstr>
      <vt:lpstr>Po čemu smo posebni?</vt:lpstr>
      <vt:lpstr> Kulturno dobro</vt:lpstr>
      <vt:lpstr>Povijest zgrade naše škole</vt:lpstr>
      <vt:lpstr>Natječaj u “Našem jedinstvu”</vt:lpstr>
      <vt:lpstr>Kada je podignuta i s kojom svrhom?</vt:lpstr>
      <vt:lpstr>Zavod Martinis-Marchi oko1920.g.</vt:lpstr>
      <vt:lpstr>Obitelj Martinis-Marchi</vt:lpstr>
      <vt:lpstr>Zaklada Martinis-Marchi</vt:lpstr>
      <vt:lpstr>Iz knjige evidencije: djeca- štićenici od 1872.-1905.</vt:lpstr>
      <vt:lpstr>Salezijanci</vt:lpstr>
      <vt:lpstr>Drugi svjetski rat ( 1941.-1945. )</vt:lpstr>
      <vt:lpstr>Sveti Petar Novi, crkva je srušena u siječnju 1944. tijekom savezničkog bombardiranja</vt:lpstr>
      <vt:lpstr>Ruševine Svetog Roka na Manušu, također uništena u siječnju 1944.g.</vt:lpstr>
      <vt:lpstr>9.10.1954.-USELJAVAMO MI</vt:lpstr>
      <vt:lpstr>NEKOLIKO VAŽNIJIH DATUMA IZ POVIJESTI SPLITSKOG ŠKOLSTVA </vt:lpstr>
      <vt:lpstr>Benediktinski samostan u Rižinicama</vt:lpstr>
      <vt:lpstr>Srednjovjekovni Split</vt:lpstr>
      <vt:lpstr>Nadbiskup Stjepan Cosmi  ( 1629.-1707.)</vt:lpstr>
      <vt:lpstr>Prva polovica 19. stoljeća</vt:lpstr>
      <vt:lpstr>Prva ženska škola u Splitu, 1824.g.</vt:lpstr>
      <vt:lpstr>Druga polovica 19. st.- škole u predgrađima</vt:lpstr>
      <vt:lpstr>Problemi splitskog školstva u drugoj polovici 19. st.</vt:lpstr>
      <vt:lpstr>1880.g. pohrvaćenje gimnazije u Splitu</vt:lpstr>
      <vt:lpstr>1930.g. Split je dobio dvije najmodernije školske zgrade u tadašnjoj Kraljevini Jugoslaviji</vt:lpstr>
      <vt:lpstr>1952.g.- osnutak  oš “manuš”</vt:lpstr>
      <vt:lpstr>Problemi u školstvu 1952.g.</vt:lpstr>
      <vt:lpstr>1952.G.- OSNUTAK</vt:lpstr>
      <vt:lpstr>Slajd 29</vt:lpstr>
      <vt:lpstr>Gdje smo bili prije današnje adrese?</vt:lpstr>
      <vt:lpstr>Na početku i danas</vt:lpstr>
      <vt:lpstr>9.10.1954.G.</vt:lpstr>
      <vt:lpstr>Imena škole od osnutka do danas</vt:lpstr>
      <vt:lpstr>Zlata Šegvić ( 1913.-1942.) </vt:lpstr>
      <vt:lpstr>Ravnatelji/ce</vt:lpstr>
      <vt:lpstr>Bivši i sadašnji</vt:lpstr>
      <vt:lpstr>Literatura:</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OBLJETNICE:  100 GODINA ZGRADE OŠ “MANUŠ” I 60 GODINA DJELOVANJA</dc:title>
  <dc:creator>nina</dc:creator>
  <cp:lastModifiedBy>zdenka</cp:lastModifiedBy>
  <cp:revision>159</cp:revision>
  <dcterms:created xsi:type="dcterms:W3CDTF">2011-09-27T15:25:41Z</dcterms:created>
  <dcterms:modified xsi:type="dcterms:W3CDTF">2012-11-01T22:02:42Z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TC011594419990</vt:lpwstr>
  </property>
</Properties>
</file>