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66" r:id="rId4"/>
    <p:sldId id="268" r:id="rId5"/>
    <p:sldId id="272" r:id="rId6"/>
    <p:sldId id="273" r:id="rId7"/>
    <p:sldId id="265" r:id="rId8"/>
    <p:sldId id="260" r:id="rId9"/>
    <p:sldId id="263" r:id="rId10"/>
    <p:sldId id="274" r:id="rId11"/>
    <p:sldId id="257" r:id="rId12"/>
    <p:sldId id="270" r:id="rId13"/>
    <p:sldId id="271" r:id="rId14"/>
    <p:sldId id="258" r:id="rId15"/>
    <p:sldId id="275" r:id="rId16"/>
    <p:sldId id="289" r:id="rId17"/>
    <p:sldId id="290" r:id="rId18"/>
    <p:sldId id="291" r:id="rId19"/>
    <p:sldId id="292" r:id="rId20"/>
    <p:sldId id="293" r:id="rId21"/>
    <p:sldId id="294" r:id="rId22"/>
    <p:sldId id="259" r:id="rId23"/>
    <p:sldId id="261" r:id="rId24"/>
    <p:sldId id="278" r:id="rId25"/>
    <p:sldId id="262" r:id="rId26"/>
    <p:sldId id="279" r:id="rId27"/>
    <p:sldId id="296" r:id="rId28"/>
    <p:sldId id="277" r:id="rId29"/>
    <p:sldId id="285" r:id="rId30"/>
    <p:sldId id="286" r:id="rId31"/>
    <p:sldId id="287" r:id="rId32"/>
    <p:sldId id="288" r:id="rId33"/>
    <p:sldId id="269" r:id="rId34"/>
    <p:sldId id="282" r:id="rId35"/>
    <p:sldId id="283" r:id="rId36"/>
    <p:sldId id="295" r:id="rId37"/>
    <p:sldId id="297" r:id="rId38"/>
    <p:sldId id="281" r:id="rId3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7EEA-2FA6-4F1F-BA9F-339E998C519C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762A-24A6-4C12-ADF2-809F6225DF4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60450-B338-47FD-A195-E73E5B119286}" type="datetimeFigureOut">
              <a:rPr lang="hr-HR" smtClean="0"/>
              <a:pPr/>
              <a:t>08.10.2013.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5773-3373-4AEB-9C60-99E89AD02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ka-posla.com/kadjepriklnositikrav.htm" TargetMode="External"/><Relationship Id="rId2" Type="http://schemas.openxmlformats.org/officeDocument/2006/relationships/hyperlink" Target="http://academia-cravatica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romilan.com/hist/index.htm" TargetMode="External"/><Relationship Id="rId4" Type="http://schemas.openxmlformats.org/officeDocument/2006/relationships/hyperlink" Target="http://en.wikipedia.org/wiki/Neckti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Odjevni_predme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hr-HR" dirty="0" smtClean="0"/>
              <a:t>KRAVATA- NAJLJEPŠA PRIČA O HRVATSKOJ</a:t>
            </a:r>
            <a:endParaRPr lang="hr-HR" dirty="0"/>
          </a:p>
        </p:txBody>
      </p:sp>
      <p:pic>
        <p:nvPicPr>
          <p:cNvPr id="5" name="Slika 4" descr="kravata-oko-pulske-ar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9660" cy="184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hr-HR" dirty="0" smtClean="0"/>
              <a:t>POVIJEST KRAVATE</a:t>
            </a:r>
            <a:endParaRPr lang="hr-HR" dirty="0"/>
          </a:p>
        </p:txBody>
      </p:sp>
      <p:sp>
        <p:nvSpPr>
          <p:cNvPr id="8" name="Podnaslov 7"/>
          <p:cNvSpPr>
            <a:spLocks noGrp="1"/>
          </p:cNvSpPr>
          <p:nvPr>
            <p:ph type="subTitle" idx="1"/>
          </p:nvPr>
        </p:nvSpPr>
        <p:spPr>
          <a:xfrm>
            <a:off x="1259632" y="1676400"/>
            <a:ext cx="6400800" cy="816496"/>
          </a:xfrm>
        </p:spPr>
        <p:txBody>
          <a:bodyPr/>
          <a:lstStyle/>
          <a:p>
            <a:r>
              <a:rPr lang="hr-HR" dirty="0" smtClean="0"/>
              <a:t>Tristo pedeset godina kravate</a:t>
            </a:r>
            <a:endParaRPr lang="hr-HR" dirty="0"/>
          </a:p>
        </p:txBody>
      </p:sp>
      <p:pic>
        <p:nvPicPr>
          <p:cNvPr id="7" name="Rezervirano mjesto sadržaja 5" descr="IMG_9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4288" y="2204864"/>
            <a:ext cx="301542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r-HR" dirty="0" smtClean="0"/>
              <a:t>POVIJEST KRAVATE</a:t>
            </a:r>
            <a:endParaRPr lang="hr-HR" dirty="0"/>
          </a:p>
        </p:txBody>
      </p:sp>
      <p:pic>
        <p:nvPicPr>
          <p:cNvPr id="6" name="Rezervirano mjesto sadržaja 5" descr="Origin_NeckT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2894378" cy="5273956"/>
          </a:xfrm>
        </p:spPr>
      </p:pic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3131840" y="1988840"/>
            <a:ext cx="3024336" cy="2736304"/>
          </a:xfrm>
        </p:spPr>
        <p:txBody>
          <a:bodyPr>
            <a:normAutofit fontScale="92500" lnSpcReduction="20000"/>
          </a:bodyPr>
          <a:lstStyle/>
          <a:p>
            <a:r>
              <a:rPr lang="hr-HR" sz="3200" b="1" dirty="0" smtClean="0"/>
              <a:t>Tridesetogodišnji rat (1618.-1648.)</a:t>
            </a:r>
          </a:p>
          <a:p>
            <a:r>
              <a:rPr lang="hr-HR" sz="3200" b="1" dirty="0" smtClean="0"/>
              <a:t>Royal </a:t>
            </a:r>
            <a:r>
              <a:rPr lang="hr-HR" sz="3200" b="1" dirty="0" err="1" smtClean="0"/>
              <a:t>Cravates</a:t>
            </a:r>
            <a:r>
              <a:rPr lang="hr-HR" sz="3200" b="1" dirty="0" smtClean="0"/>
              <a:t>  (1667.)</a:t>
            </a:r>
          </a:p>
          <a:p>
            <a:r>
              <a:rPr lang="hr-HR" sz="3200" b="1" dirty="0" err="1" smtClean="0"/>
              <a:t>Luj</a:t>
            </a:r>
            <a:r>
              <a:rPr lang="hr-HR" sz="3200" b="1" dirty="0" smtClean="0"/>
              <a:t> XIV.</a:t>
            </a:r>
          </a:p>
          <a:p>
            <a:endParaRPr lang="hr-HR" dirty="0"/>
          </a:p>
        </p:txBody>
      </p:sp>
      <p:pic>
        <p:nvPicPr>
          <p:cNvPr id="5" name="Slika 4" descr="croatian-neckti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2824336" cy="52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KRAVATE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531812" y="1268760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hr-HR" sz="2600" dirty="0" smtClean="0"/>
              <a:t>Uškrobljeni okovratnik koji je bio “</a:t>
            </a:r>
            <a:r>
              <a:rPr lang="hr-HR" sz="2600" dirty="0" err="1" smtClean="0"/>
              <a:t>in</a:t>
            </a:r>
            <a:r>
              <a:rPr lang="hr-HR" sz="2600" dirty="0" smtClean="0"/>
              <a:t>” kao modni detalj prije pojave kravate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 descr="486px-Cornelis_Ketel_John_Smyth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384376" cy="4178242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4572000" y="5517232"/>
            <a:ext cx="4464496" cy="1143818"/>
          </a:xfrm>
        </p:spPr>
        <p:txBody>
          <a:bodyPr>
            <a:noAutofit/>
          </a:bodyPr>
          <a:lstStyle/>
          <a:p>
            <a:pPr algn="ctr"/>
            <a:r>
              <a:rPr lang="hr-HR" sz="2000" dirty="0" err="1" smtClean="0"/>
              <a:t>Luj</a:t>
            </a:r>
            <a:r>
              <a:rPr lang="hr-HR" sz="2000" dirty="0" smtClean="0"/>
              <a:t> XIV. (1640-1715.) s kravatom. Prve kravate nisu nalikovale današnjima i bile su bijele boje. </a:t>
            </a:r>
            <a:endParaRPr lang="hr-HR" sz="2000" dirty="0"/>
          </a:p>
        </p:txBody>
      </p:sp>
      <p:pic>
        <p:nvPicPr>
          <p:cNvPr id="10" name="Rezervirano mjesto sadržaja 9" descr="Louis166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384044"/>
            <a:ext cx="4031483" cy="4089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KRAVATE</a:t>
            </a:r>
            <a:endParaRPr lang="hr-HR" dirty="0"/>
          </a:p>
        </p:txBody>
      </p:sp>
      <p:pic>
        <p:nvPicPr>
          <p:cNvPr id="5" name="Rezervirano mjesto sadržaja 4" descr="cravat_gundul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689704" cy="489654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/>
          <a:lstStyle/>
          <a:p>
            <a:r>
              <a:rPr lang="hr-HR" dirty="0" smtClean="0"/>
              <a:t>Prema najnovijim saznanjima povjesničara ipak je jedan hrvatski književnik i prije kralja </a:t>
            </a:r>
            <a:r>
              <a:rPr lang="hr-HR" dirty="0" err="1" smtClean="0"/>
              <a:t>Luja</a:t>
            </a:r>
            <a:r>
              <a:rPr lang="hr-HR" dirty="0" smtClean="0"/>
              <a:t> XIV. nosio kravatu. Ovaj portret IVANA DŽIVA GUNDULIĆA iz 1622.g. svjedoči o tome.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KRAVATA SE ŠIRI EUROPOM</a:t>
            </a:r>
            <a:endParaRPr lang="hr-HR" dirty="0"/>
          </a:p>
        </p:txBody>
      </p:sp>
      <p:pic>
        <p:nvPicPr>
          <p:cNvPr id="6" name="Rezervirano mjesto sadržaja 5" descr="philip_mould_ltd_portrait_of_king_charles_ii_126708580175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888432" cy="4839408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788024" y="2708920"/>
            <a:ext cx="4038600" cy="3312368"/>
          </a:xfrm>
        </p:spPr>
        <p:txBody>
          <a:bodyPr>
            <a:noAutofit/>
          </a:bodyPr>
          <a:lstStyle/>
          <a:p>
            <a:r>
              <a:rPr lang="hr-HR" dirty="0" smtClean="0"/>
              <a:t>Karlo II. ( 1660.-1685.), kralj Engleske, Škotske i Irske</a:t>
            </a:r>
          </a:p>
          <a:p>
            <a:r>
              <a:rPr lang="hr-HR" dirty="0" smtClean="0"/>
              <a:t>“zaslužan” je da su ubrzo nakon Francuza i Englezi prihvatili kravatu kao modni detalj.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JESSE LANGSDORF-DANAŠNJI IZGLED </a:t>
            </a:r>
            <a:endParaRPr lang="hr-HR" dirty="0"/>
          </a:p>
        </p:txBody>
      </p:sp>
      <p:pic>
        <p:nvPicPr>
          <p:cNvPr id="11" name="Rezervirano mjesto sadržaja 10" descr="CS0652_md_B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824578"/>
            <a:ext cx="2843808" cy="4033421"/>
          </a:xfrm>
        </p:spPr>
      </p:pic>
      <p:pic>
        <p:nvPicPr>
          <p:cNvPr id="6" name="Rezervirano mjesto sadržaja 5" descr="new-bow-ti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94257"/>
            <a:ext cx="3528392" cy="4704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KRAVATA KROZ POVIJEST</a:t>
            </a:r>
            <a:endParaRPr lang="hr-HR" dirty="0"/>
          </a:p>
        </p:txBody>
      </p:sp>
      <p:pic>
        <p:nvPicPr>
          <p:cNvPr id="4" name="Rezervirano mjesto sadržaja 3" descr="00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210327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r-HR" dirty="0" smtClean="0"/>
              <a:t>KRAVATA U 17. STOLJEĆU</a:t>
            </a:r>
            <a:endParaRPr lang="hr-HR" dirty="0"/>
          </a:p>
        </p:txBody>
      </p:sp>
      <p:pic>
        <p:nvPicPr>
          <p:cNvPr id="5" name="Slika 4" descr="cravat_gundul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767278" cy="3672408"/>
          </a:xfrm>
          <a:prstGeom prst="rect">
            <a:avLst/>
          </a:prstGeom>
        </p:spPr>
      </p:pic>
      <p:pic>
        <p:nvPicPr>
          <p:cNvPr id="6" name="Slika 5" descr="Louis1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6211" y="3140968"/>
            <a:ext cx="3091578" cy="3136384"/>
          </a:xfrm>
          <a:prstGeom prst="rect">
            <a:avLst/>
          </a:prstGeom>
        </p:spPr>
      </p:pic>
      <p:pic>
        <p:nvPicPr>
          <p:cNvPr id="7" name="Slika 6" descr="cravat31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292523"/>
            <a:ext cx="2592288" cy="3460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r-HR" dirty="0" smtClean="0"/>
              <a:t>KRAVATA U 18. STOLJEĆU</a:t>
            </a:r>
            <a:endParaRPr lang="hr-HR" dirty="0"/>
          </a:p>
        </p:txBody>
      </p:sp>
      <p:pic>
        <p:nvPicPr>
          <p:cNvPr id="5" name="Slika 4" descr="BrummellEngrvFrmMini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268760"/>
            <a:ext cx="2815762" cy="3642694"/>
          </a:xfrm>
          <a:prstGeom prst="rect">
            <a:avLst/>
          </a:prstGeom>
        </p:spPr>
      </p:pic>
      <p:pic>
        <p:nvPicPr>
          <p:cNvPr id="8" name="Slika 7" descr="77 steinki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340768"/>
            <a:ext cx="2631095" cy="3419399"/>
          </a:xfrm>
          <a:prstGeom prst="rect">
            <a:avLst/>
          </a:prstGeom>
        </p:spPr>
      </p:pic>
      <p:pic>
        <p:nvPicPr>
          <p:cNvPr id="6" name="Slika 5" descr="stock tieThomas_Jefferson_r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276872"/>
            <a:ext cx="2893373" cy="423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KRAVATA U 19. STOLJEĆU</a:t>
            </a:r>
            <a:endParaRPr lang="hr-HR" dirty="0"/>
          </a:p>
        </p:txBody>
      </p:sp>
      <p:pic>
        <p:nvPicPr>
          <p:cNvPr id="4" name="Slika 3" descr="George_Chinnery_-_An_Unknown_Man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12976"/>
            <a:ext cx="2940717" cy="3474662"/>
          </a:xfrm>
          <a:prstGeom prst="rect">
            <a:avLst/>
          </a:prstGeom>
        </p:spPr>
      </p:pic>
      <p:pic>
        <p:nvPicPr>
          <p:cNvPr id="6" name="Slika 5" descr="Oscar_Wilde_frock_c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268760"/>
            <a:ext cx="2957775" cy="2824719"/>
          </a:xfrm>
          <a:prstGeom prst="rect">
            <a:avLst/>
          </a:prstGeom>
        </p:spPr>
      </p:pic>
      <p:pic>
        <p:nvPicPr>
          <p:cNvPr id="7" name="Slika 6" descr="484px-Ferdinand-Georg-Waldmüller-1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2932928" cy="363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NACIONALNI SIMBOLI- PIZZA</a:t>
            </a:r>
            <a:endParaRPr lang="hr-HR" dirty="0"/>
          </a:p>
        </p:txBody>
      </p:sp>
      <p:pic>
        <p:nvPicPr>
          <p:cNvPr id="6" name="Rezervirano mjesto sadržaja 5" descr="Supreme_piz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415" y="1628800"/>
            <a:ext cx="67551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KRAVATA U 20. STOLJEĆU</a:t>
            </a:r>
            <a:endParaRPr lang="hr-HR" dirty="0"/>
          </a:p>
        </p:txBody>
      </p:sp>
      <p:pic>
        <p:nvPicPr>
          <p:cNvPr id="6" name="Slika 5" descr="492px-President_Woodrow_Wilson_portrait_December_2_1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2808312" cy="3419063"/>
          </a:xfrm>
          <a:prstGeom prst="rect">
            <a:avLst/>
          </a:prstGeom>
        </p:spPr>
      </p:pic>
      <p:pic>
        <p:nvPicPr>
          <p:cNvPr id="3" name="Slika 2" descr="Man_in_1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80828"/>
            <a:ext cx="2191057" cy="3096344"/>
          </a:xfrm>
          <a:prstGeom prst="rect">
            <a:avLst/>
          </a:prstGeom>
        </p:spPr>
      </p:pic>
      <p:pic>
        <p:nvPicPr>
          <p:cNvPr id="8" name="Slika 7" descr="1953_wide_t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7840" y="2420888"/>
            <a:ext cx="2804160" cy="2529840"/>
          </a:xfrm>
          <a:prstGeom prst="rect">
            <a:avLst/>
          </a:prstGeom>
        </p:spPr>
      </p:pic>
      <p:pic>
        <p:nvPicPr>
          <p:cNvPr id="7" name="Slika 6" descr="civilmalcolmx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924944"/>
            <a:ext cx="3540709" cy="2351565"/>
          </a:xfrm>
          <a:prstGeom prst="rect">
            <a:avLst/>
          </a:prstGeom>
        </p:spPr>
      </p:pic>
      <p:pic>
        <p:nvPicPr>
          <p:cNvPr id="4" name="Slika 3" descr="Alan_Bennett_Allan_Warr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068960"/>
            <a:ext cx="2222896" cy="2944155"/>
          </a:xfrm>
          <a:prstGeom prst="rect">
            <a:avLst/>
          </a:prstGeom>
        </p:spPr>
      </p:pic>
      <p:pic>
        <p:nvPicPr>
          <p:cNvPr id="10" name="Slika 9" descr="brad_pitt0523_post_13481238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429000"/>
            <a:ext cx="2667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KRAVATA- MAŠNA I RUBAC-KRAVATA </a:t>
            </a:r>
            <a:endParaRPr lang="hr-HR" dirty="0"/>
          </a:p>
        </p:txBody>
      </p:sp>
      <p:pic>
        <p:nvPicPr>
          <p:cNvPr id="5" name="Rezervirano mjesto sadržaja 4" descr="4113057_chu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320480" cy="2880320"/>
          </a:xfrm>
        </p:spPr>
      </p:pic>
      <p:pic>
        <p:nvPicPr>
          <p:cNvPr id="8" name="Rezervirano mjesto sadržaja 7" descr="512399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420888"/>
            <a:ext cx="3368343" cy="4221088"/>
          </a:xfrm>
        </p:spPr>
      </p:pic>
      <p:sp>
        <p:nvSpPr>
          <p:cNvPr id="6" name="TekstniOkvir 5"/>
          <p:cNvSpPr txBox="1"/>
          <p:nvPr/>
        </p:nvSpPr>
        <p:spPr>
          <a:xfrm>
            <a:off x="251520" y="4221088"/>
            <a:ext cx="425116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Sir </a:t>
            </a:r>
            <a:r>
              <a:rPr lang="hr-HR" sz="2400" dirty="0" err="1" smtClean="0"/>
              <a:t>Winston</a:t>
            </a:r>
            <a:r>
              <a:rPr lang="hr-HR" sz="2400" dirty="0" smtClean="0"/>
              <a:t> Churchill, britanski </a:t>
            </a:r>
          </a:p>
          <a:p>
            <a:r>
              <a:rPr lang="hr-HR" sz="2400" dirty="0" smtClean="0"/>
              <a:t>premijer za vrijeme Drugog </a:t>
            </a:r>
          </a:p>
          <a:p>
            <a:r>
              <a:rPr lang="hr-HR" sz="2400" dirty="0" smtClean="0"/>
              <a:t>svjetskog rata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788024" y="1412776"/>
            <a:ext cx="40071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Američki gluma Clark Gable, </a:t>
            </a:r>
          </a:p>
          <a:p>
            <a:r>
              <a:rPr lang="hr-HR" sz="2400" dirty="0" smtClean="0"/>
              <a:t>popularan 50-tih godina 20. st.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VEZIVANJE- WINDSORSKI ČVOR</a:t>
            </a:r>
            <a:endParaRPr lang="hr-HR" dirty="0"/>
          </a:p>
        </p:txBody>
      </p:sp>
      <p:pic>
        <p:nvPicPr>
          <p:cNvPr id="6" name="Rezervirano mjesto sadržaja 5" descr="how-to-tie-a-tie-full-windsor-kno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2505" y="1484784"/>
            <a:ext cx="3999495" cy="4068452"/>
          </a:xfrm>
        </p:spPr>
      </p:pic>
      <p:pic>
        <p:nvPicPr>
          <p:cNvPr id="8" name="Rezervirano mjesto sadržaja 7" descr="windsorkno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3822576" cy="3565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PSIHOLOGIJA O KRAVATI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PLAVA</a:t>
            </a:r>
            <a:r>
              <a:rPr lang="hr-HR" dirty="0" smtClean="0"/>
              <a:t> kravata predstavlja tihog i poštenog muškarac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CRVENA</a:t>
            </a:r>
            <a:r>
              <a:rPr lang="hr-HR" dirty="0" smtClean="0"/>
              <a:t> predstavlja tajanstvenog pustolova</a:t>
            </a:r>
          </a:p>
          <a:p>
            <a:r>
              <a:rPr lang="hr-HR" b="1" dirty="0" smtClean="0"/>
              <a:t>CRNA</a:t>
            </a:r>
            <a:r>
              <a:rPr lang="hr-HR" dirty="0" smtClean="0"/>
              <a:t> kravata se nosi na sprovodima, a inače je nose umjereni,elegantni i zatvoreni muškarci</a:t>
            </a:r>
          </a:p>
          <a:p>
            <a:r>
              <a:rPr lang="hr-HR" b="1" dirty="0" smtClean="0">
                <a:solidFill>
                  <a:srgbClr val="FFFF00"/>
                </a:solidFill>
              </a:rPr>
              <a:t>ŽUTA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 smtClean="0"/>
              <a:t>otkačena kravata, nose je mladi ljudi puni život ili ekscentrici koji uvijek žele biti u centru pažnje</a:t>
            </a:r>
          </a:p>
          <a:p>
            <a:r>
              <a:rPr lang="hr-HR" b="1" dirty="0" smtClean="0">
                <a:solidFill>
                  <a:srgbClr val="00B050"/>
                </a:solidFill>
              </a:rPr>
              <a:t>ZELENA</a:t>
            </a:r>
            <a:r>
              <a:rPr lang="hr-HR" dirty="0" smtClean="0"/>
              <a:t> kravata otkriva konzervativnog muškarca koji ne voli promjene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6" name="Slika 5" descr="kravata_kravate_301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5589240"/>
            <a:ext cx="1691680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PSIHOLOGIJA O KRAVATI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6491064" cy="4525963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SMEĐU</a:t>
            </a:r>
            <a:r>
              <a:rPr lang="hr-HR" dirty="0" smtClean="0"/>
              <a:t> kravatu nosit će realisti</a:t>
            </a:r>
          </a:p>
          <a:p>
            <a:r>
              <a:rPr lang="hr-HR" dirty="0" smtClean="0"/>
              <a:t>KOCKASTA kravata naglašava urednost onoga koji je nosi</a:t>
            </a:r>
          </a:p>
          <a:p>
            <a:r>
              <a:rPr lang="hr-HR" dirty="0" smtClean="0"/>
              <a:t>PRUGASTE nam kravate otkrivaju osobu koja želi moć</a:t>
            </a:r>
          </a:p>
          <a:p>
            <a:r>
              <a:rPr lang="hr-HR" dirty="0" smtClean="0"/>
              <a:t>VIJUGE-  predstavljaju slobodnog i opuštenog muškarca</a:t>
            </a:r>
          </a:p>
          <a:p>
            <a:r>
              <a:rPr lang="hr-HR" dirty="0" smtClean="0"/>
              <a:t>KRUGOVI predstavljaju osobu koja nastoji svima ugoditi</a:t>
            </a:r>
          </a:p>
          <a:p>
            <a:endParaRPr lang="hr-HR" dirty="0"/>
          </a:p>
        </p:txBody>
      </p:sp>
      <p:pic>
        <p:nvPicPr>
          <p:cNvPr id="4" name="Slika 3" descr="DL_LBB_Image_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166" y="3944888"/>
            <a:ext cx="2184834" cy="291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USKLAĐENOST KRAVATE S ODJELOM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457200" y="1340769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1292696"/>
                <a:gridCol w="1371600"/>
                <a:gridCol w="1371600"/>
                <a:gridCol w="1371600"/>
                <a:gridCol w="1371600"/>
              </a:tblGrid>
              <a:tr h="963024">
                <a:tc>
                  <a:txBody>
                    <a:bodyPr/>
                    <a:lstStyle/>
                    <a:p>
                      <a:r>
                        <a:rPr lang="hr-HR" dirty="0" smtClean="0"/>
                        <a:t>Odijelo ili sako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Zelena</a:t>
                      </a:r>
                    </a:p>
                    <a:p>
                      <a:r>
                        <a:rPr lang="hr-HR" dirty="0" smtClean="0"/>
                        <a:t>kravata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Smeđa</a:t>
                      </a:r>
                    </a:p>
                    <a:p>
                      <a:r>
                        <a:rPr lang="hr-HR" dirty="0" smtClean="0"/>
                        <a:t>kravata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Siva </a:t>
                      </a:r>
                    </a:p>
                    <a:p>
                      <a:r>
                        <a:rPr lang="hr-HR" dirty="0" smtClean="0"/>
                        <a:t>kravata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Crna kravata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Bijela kravata</a:t>
                      </a:r>
                      <a:endParaRPr lang="hr-HR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hr-HR" dirty="0" smtClean="0"/>
                        <a:t>Tamnoplavo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hr-HR" dirty="0" smtClean="0"/>
                        <a:t>Tamnozeleno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hr-HR" dirty="0" smtClean="0"/>
                        <a:t>Smeđe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hr-HR" dirty="0" smtClean="0"/>
                        <a:t>Sivo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hr-HR" dirty="0" smtClean="0"/>
                        <a:t>Crno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hr-HR" dirty="0" smtClean="0"/>
                        <a:t>Bijelo-bež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USKLAĐENOST KRAVATE S ODIJELOM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220688"/>
                <a:gridCol w="1371600"/>
                <a:gridCol w="1371600"/>
                <a:gridCol w="1371600"/>
                <a:gridCol w="1371600"/>
              </a:tblGrid>
              <a:tr h="672731">
                <a:tc>
                  <a:txBody>
                    <a:bodyPr/>
                    <a:lstStyle/>
                    <a:p>
                      <a:r>
                        <a:rPr lang="hr-HR" dirty="0" smtClean="0"/>
                        <a:t>Odijelo</a:t>
                      </a:r>
                      <a:r>
                        <a:rPr lang="hr-HR" baseline="0" dirty="0" smtClean="0"/>
                        <a:t> ili sako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Crvena</a:t>
                      </a:r>
                    </a:p>
                    <a:p>
                      <a:r>
                        <a:rPr lang="hr-HR" dirty="0" smtClean="0"/>
                        <a:t>kravata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Plava kravata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Žuta </a:t>
                      </a:r>
                    </a:p>
                    <a:p>
                      <a:r>
                        <a:rPr lang="hr-HR" dirty="0" smtClean="0"/>
                        <a:t>kravata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Ljubičasta</a:t>
                      </a:r>
                    </a:p>
                    <a:p>
                      <a:r>
                        <a:rPr lang="hr-HR" dirty="0" smtClean="0"/>
                        <a:t>kravata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Bordo kravata</a:t>
                      </a:r>
                      <a:endParaRPr lang="hr-HR" dirty="0"/>
                    </a:p>
                  </a:txBody>
                  <a:tcPr/>
                </a:tc>
              </a:tr>
              <a:tr h="672731">
                <a:tc>
                  <a:txBody>
                    <a:bodyPr/>
                    <a:lstStyle/>
                    <a:p>
                      <a:r>
                        <a:rPr lang="hr-HR" dirty="0" smtClean="0"/>
                        <a:t>Tamnoplavo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</a:tr>
              <a:tr h="672731">
                <a:tc>
                  <a:txBody>
                    <a:bodyPr/>
                    <a:lstStyle/>
                    <a:p>
                      <a:r>
                        <a:rPr lang="hr-HR" dirty="0" smtClean="0"/>
                        <a:t>Tamnozeleno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</a:tr>
              <a:tr h="672731">
                <a:tc>
                  <a:txBody>
                    <a:bodyPr/>
                    <a:lstStyle/>
                    <a:p>
                      <a:r>
                        <a:rPr lang="hr-HR" dirty="0" smtClean="0"/>
                        <a:t>Smeđe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</a:tr>
              <a:tr h="672731">
                <a:tc>
                  <a:txBody>
                    <a:bodyPr/>
                    <a:lstStyle/>
                    <a:p>
                      <a:r>
                        <a:rPr lang="hr-HR" dirty="0" smtClean="0"/>
                        <a:t>Sivo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</a:tr>
              <a:tr h="672731">
                <a:tc>
                  <a:txBody>
                    <a:bodyPr/>
                    <a:lstStyle/>
                    <a:p>
                      <a:r>
                        <a:rPr lang="hr-HR" dirty="0" smtClean="0"/>
                        <a:t>Crno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</a:tr>
              <a:tr h="672731">
                <a:tc>
                  <a:txBody>
                    <a:bodyPr/>
                    <a:lstStyle/>
                    <a:p>
                      <a:r>
                        <a:rPr lang="hr-HR" dirty="0" smtClean="0"/>
                        <a:t>Bijelo-bež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KOJIM PRILIKAMA TREBAMO NOSITI KRAVATU?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824536" cy="5112568"/>
          </a:xfrm>
        </p:spPr>
        <p:txBody>
          <a:bodyPr>
            <a:normAutofit/>
          </a:bodyPr>
          <a:lstStyle/>
          <a:p>
            <a:r>
              <a:rPr lang="hr-HR" dirty="0" smtClean="0"/>
              <a:t>na razgovoru za posao</a:t>
            </a:r>
          </a:p>
          <a:p>
            <a:r>
              <a:rPr lang="hr-HR" dirty="0" smtClean="0"/>
              <a:t>na poslu ako to od nas traži </a:t>
            </a:r>
            <a:r>
              <a:rPr lang="hr-HR" dirty="0" err="1" smtClean="0"/>
              <a:t>dress</a:t>
            </a:r>
            <a:r>
              <a:rPr lang="hr-HR" dirty="0" smtClean="0"/>
              <a:t> </a:t>
            </a:r>
            <a:r>
              <a:rPr lang="hr-HR" dirty="0" err="1" smtClean="0"/>
              <a:t>code</a:t>
            </a:r>
            <a:endParaRPr lang="hr-HR" dirty="0" smtClean="0"/>
          </a:p>
          <a:p>
            <a:r>
              <a:rPr lang="hr-HR" dirty="0" smtClean="0"/>
              <a:t>na poslovni sastancima</a:t>
            </a:r>
          </a:p>
          <a:p>
            <a:r>
              <a:rPr lang="hr-HR" dirty="0" smtClean="0"/>
              <a:t>na sudu</a:t>
            </a:r>
          </a:p>
          <a:p>
            <a:r>
              <a:rPr lang="hr-HR" dirty="0" smtClean="0"/>
              <a:t>na sprovodima</a:t>
            </a:r>
          </a:p>
          <a:p>
            <a:r>
              <a:rPr lang="hr-HR" dirty="0" smtClean="0"/>
              <a:t>na gala večerama</a:t>
            </a:r>
          </a:p>
          <a:p>
            <a:r>
              <a:rPr lang="hr-HR" dirty="0" smtClean="0"/>
              <a:t>u kazalištu</a:t>
            </a:r>
          </a:p>
          <a:p>
            <a:r>
              <a:rPr lang="hr-HR" dirty="0" smtClean="0"/>
              <a:t>na vjenčanjima, krstitkama i krizmama</a:t>
            </a:r>
            <a:endParaRPr lang="hr-HR" dirty="0"/>
          </a:p>
        </p:txBody>
      </p:sp>
      <p:pic>
        <p:nvPicPr>
          <p:cNvPr id="7" name="Rezervirano mjesto sadržaja 6" descr="341-spce-yawa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554269" cy="474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IZREKE O KRAVATI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906888" cy="2836912"/>
          </a:xfrm>
        </p:spPr>
        <p:txBody>
          <a:bodyPr>
            <a:noAutofit/>
          </a:bodyPr>
          <a:lstStyle/>
          <a:p>
            <a:r>
              <a:rPr lang="hr-HR" sz="3200" dirty="0" err="1" smtClean="0"/>
              <a:t>Oscar</a:t>
            </a:r>
            <a:r>
              <a:rPr lang="hr-HR" sz="3200" dirty="0" smtClean="0"/>
              <a:t> </a:t>
            </a:r>
            <a:r>
              <a:rPr lang="hr-HR" sz="3200" dirty="0" err="1" smtClean="0"/>
              <a:t>Wilde</a:t>
            </a:r>
            <a:r>
              <a:rPr lang="hr-HR" sz="3200" dirty="0" smtClean="0"/>
              <a:t> (1854.-1900.), irski pisac i pjesnik</a:t>
            </a:r>
          </a:p>
          <a:p>
            <a:r>
              <a:rPr lang="hr-HR" sz="3200" dirty="0" smtClean="0"/>
              <a:t>“Dobro zavezana kravata prvi je ozbiljan korak u životu muškaraca.”</a:t>
            </a:r>
          </a:p>
        </p:txBody>
      </p:sp>
      <p:pic>
        <p:nvPicPr>
          <p:cNvPr id="6" name="Rezervirano mjesto sadržaja 5" descr="CS0507_md_B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2491740"/>
            <a:ext cx="3078480" cy="4366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IZREKE O KRAVATI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34880" cy="3917032"/>
          </a:xfrm>
        </p:spPr>
        <p:txBody>
          <a:bodyPr>
            <a:noAutofit/>
          </a:bodyPr>
          <a:lstStyle/>
          <a:p>
            <a:r>
              <a:rPr lang="hr-HR" sz="3200" dirty="0" smtClean="0"/>
              <a:t>David </a:t>
            </a:r>
            <a:r>
              <a:rPr lang="hr-HR" sz="3200" dirty="0" err="1" smtClean="0"/>
              <a:t>Niven</a:t>
            </a:r>
            <a:r>
              <a:rPr lang="hr-HR" sz="3200" dirty="0" smtClean="0"/>
              <a:t> (1910.-1983.), britanski glumac</a:t>
            </a:r>
          </a:p>
          <a:p>
            <a:r>
              <a:rPr lang="hr-HR" sz="3200" dirty="0" smtClean="0"/>
              <a:t>“Recite mi da sam krivo shvatio šalu, ali mi nemojte reći da sam pogriješio u odabiru kravate.” </a:t>
            </a:r>
            <a:endParaRPr lang="hr-HR" sz="3200" dirty="0"/>
          </a:p>
        </p:txBody>
      </p:sp>
      <p:pic>
        <p:nvPicPr>
          <p:cNvPr id="7" name="Rezervirano mjesto sadržaja 6" descr="CS0677_md_B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65520" y="2491740"/>
            <a:ext cx="3078480" cy="4366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NACIONALNI SIMBOLI- KILT</a:t>
            </a:r>
            <a:endParaRPr lang="hr-HR" dirty="0"/>
          </a:p>
        </p:txBody>
      </p:sp>
      <p:pic>
        <p:nvPicPr>
          <p:cNvPr id="5" name="Rezervirano mjesto sadržaja 4" descr="Highlander-ki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8259" y="1472912"/>
            <a:ext cx="3297917" cy="5196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IZREKE O KRAVATI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133055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libri" pitchFamily="34" charset="0"/>
              </a:rPr>
              <a:t>Grofica </a:t>
            </a:r>
            <a:r>
              <a:rPr lang="vi-VN" sz="3200" dirty="0" smtClean="0">
                <a:latin typeface="Calibri" pitchFamily="34" charset="0"/>
              </a:rPr>
              <a:t>Mara, </a:t>
            </a:r>
            <a:r>
              <a:rPr lang="hr-HR" sz="3200" dirty="0" smtClean="0">
                <a:latin typeface="Calibri" pitchFamily="34" charset="0"/>
              </a:rPr>
              <a:t>američka dizajnerica 40-tih godina 20. stoljeća:</a:t>
            </a:r>
          </a:p>
          <a:p>
            <a:r>
              <a:rPr lang="hr-HR" sz="3200" dirty="0" smtClean="0">
                <a:latin typeface="Calibri" pitchFamily="34" charset="0"/>
              </a:rPr>
              <a:t>“</a:t>
            </a:r>
            <a:r>
              <a:rPr lang="vi-VN" sz="3200" dirty="0" smtClean="0">
                <a:latin typeface="Calibri" pitchFamily="34" charset="0"/>
              </a:rPr>
              <a:t>Reci muškarcu da ti se sviđa njegova kravata i vidjet ćeš kako mu se osobnost otvara poput cvijeta.</a:t>
            </a:r>
            <a:r>
              <a:rPr lang="hr-HR" sz="3200" dirty="0" smtClean="0">
                <a:latin typeface="Calibri" pitchFamily="34" charset="0"/>
              </a:rPr>
              <a:t>”</a:t>
            </a:r>
          </a:p>
          <a:p>
            <a:endParaRPr lang="hr-HR" dirty="0"/>
          </a:p>
        </p:txBody>
      </p:sp>
      <p:pic>
        <p:nvPicPr>
          <p:cNvPr id="5" name="Rezervirano mjesto sadržaja 4" descr="CS0667_md_B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2491740"/>
            <a:ext cx="3078480" cy="4366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IZREKE O KRAVATI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3528" y="1916833"/>
            <a:ext cx="5184576" cy="2016224"/>
          </a:xfrm>
        </p:spPr>
        <p:txBody>
          <a:bodyPr/>
          <a:lstStyle/>
          <a:p>
            <a:r>
              <a:rPr lang="hr-HR" sz="3200" dirty="0" smtClean="0"/>
              <a:t>Jedan španjolski </a:t>
            </a:r>
            <a:r>
              <a:rPr lang="hr-HR" sz="3200" dirty="0" err="1" smtClean="0"/>
              <a:t>kabaljeros</a:t>
            </a:r>
            <a:r>
              <a:rPr lang="hr-HR" sz="3200" dirty="0" smtClean="0"/>
              <a:t>:</a:t>
            </a:r>
          </a:p>
          <a:p>
            <a:r>
              <a:rPr lang="hr-HR" sz="3200" dirty="0" smtClean="0"/>
              <a:t>“Nošenje kravate je znak časti.”</a:t>
            </a:r>
            <a:endParaRPr lang="es-ES" sz="3200" dirty="0" smtClean="0"/>
          </a:p>
          <a:p>
            <a:endParaRPr lang="hr-HR" dirty="0"/>
          </a:p>
        </p:txBody>
      </p:sp>
      <p:pic>
        <p:nvPicPr>
          <p:cNvPr id="5" name="Rezervirano mjesto sadržaja 4" descr="CS0658_md_B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65520" y="2491740"/>
            <a:ext cx="3078480" cy="4366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IZREKE O KRAVATI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Norman </a:t>
            </a:r>
            <a:r>
              <a:rPr lang="hr-HR" sz="3200" dirty="0" err="1" smtClean="0"/>
              <a:t>Davies</a:t>
            </a:r>
            <a:r>
              <a:rPr lang="hr-HR" sz="3200" dirty="0" smtClean="0"/>
              <a:t>, britanski povjesničar, Europa:Povijest;</a:t>
            </a:r>
          </a:p>
          <a:p>
            <a:r>
              <a:rPr lang="hr-HR" sz="3200" b="1" dirty="0" smtClean="0"/>
              <a:t>“ U svim prilikama, ljudi koji umanjuju utjecaj manjih naroda trebaju se prisjetiti da nas Hrvati sve drže za vrat.”</a:t>
            </a:r>
          </a:p>
          <a:p>
            <a:endParaRPr lang="hr-HR" dirty="0"/>
          </a:p>
        </p:txBody>
      </p:sp>
      <p:pic>
        <p:nvPicPr>
          <p:cNvPr id="5" name="Rezervirano mjesto sadržaja 4" descr="b9821235e39807f24ab0500b6f4d11a9_mediu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5947" y="2492896"/>
            <a:ext cx="3238826" cy="3899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dirty="0" smtClean="0"/>
              <a:t>BUDUĆNOST PRIPADA KRAVATI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608512" cy="5472608"/>
          </a:xfrm>
        </p:spPr>
        <p:txBody>
          <a:bodyPr>
            <a:normAutofit/>
          </a:bodyPr>
          <a:lstStyle/>
          <a:p>
            <a:r>
              <a:rPr lang="hr-HR" dirty="0" smtClean="0"/>
              <a:t>kravata će uvijek biti u modi ZATO ŠTO:</a:t>
            </a:r>
          </a:p>
          <a:p>
            <a:r>
              <a:rPr lang="hr-HR" dirty="0" smtClean="0"/>
              <a:t>pokazuje osobnost onoga koji ju nosi</a:t>
            </a:r>
          </a:p>
          <a:p>
            <a:r>
              <a:rPr lang="hr-HR" dirty="0" smtClean="0"/>
              <a:t>neizostavan je dio garderobe na poslovnim sastancima i državničkim susretima </a:t>
            </a:r>
          </a:p>
          <a:p>
            <a:r>
              <a:rPr lang="hr-HR" dirty="0" smtClean="0"/>
              <a:t>savršen poklon</a:t>
            </a:r>
          </a:p>
          <a:p>
            <a:r>
              <a:rPr lang="hr-HR" dirty="0" smtClean="0"/>
              <a:t>i žene se sve više zanimaju za kravatu kao modni detalj</a:t>
            </a:r>
          </a:p>
          <a:p>
            <a:endParaRPr lang="hr-HR" dirty="0"/>
          </a:p>
        </p:txBody>
      </p:sp>
      <p:pic>
        <p:nvPicPr>
          <p:cNvPr id="11" name="Rezervirano mjesto sadržaja 10" descr="ryan-gosling-wallpaper--ryan-gosling-wallpapers-hd-picture-ee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4224469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KRAVATA SIMBOLIZIRA?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240360"/>
          </a:xfrm>
        </p:spPr>
        <p:txBody>
          <a:bodyPr/>
          <a:lstStyle/>
          <a:p>
            <a:r>
              <a:rPr lang="hr-HR" dirty="0" smtClean="0"/>
              <a:t>civilizacijsku vrijednost slobode i odgovornosti</a:t>
            </a:r>
          </a:p>
          <a:p>
            <a:r>
              <a:rPr lang="hr-HR" dirty="0" smtClean="0"/>
              <a:t>otmjenost i kulturu odijevanja</a:t>
            </a:r>
          </a:p>
          <a:p>
            <a:r>
              <a:rPr lang="hr-HR" dirty="0" smtClean="0"/>
              <a:t>ljudsko dostojanstvo i ljudsku svijest</a:t>
            </a:r>
          </a:p>
          <a:p>
            <a:r>
              <a:rPr lang="hr-HR" dirty="0" smtClean="0"/>
              <a:t>svečanost i slavlje</a:t>
            </a:r>
          </a:p>
          <a:p>
            <a:r>
              <a:rPr lang="hr-HR" dirty="0" smtClean="0"/>
              <a:t>uspješnost i poslovni duh</a:t>
            </a:r>
            <a:endParaRPr lang="hr-HR" dirty="0"/>
          </a:p>
        </p:txBody>
      </p:sp>
      <p:pic>
        <p:nvPicPr>
          <p:cNvPr id="4" name="Slika 3" descr="60160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934672"/>
            <a:ext cx="3923928" cy="292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INSTALACIJA KRAVATE NA PULSKOJ ARENI</a:t>
            </a:r>
            <a:br>
              <a:rPr lang="hr-HR" dirty="0" smtClean="0"/>
            </a:br>
            <a:r>
              <a:rPr lang="hr-HR" dirty="0" smtClean="0"/>
              <a:t>2003.-2013.</a:t>
            </a:r>
            <a:endParaRPr lang="hr-HR" dirty="0"/>
          </a:p>
        </p:txBody>
      </p:sp>
      <p:pic>
        <p:nvPicPr>
          <p:cNvPr id="4" name="Rezervirano mjesto sadržaja 3" descr="fiz_izum_car_kravatom_oko_pulske_arene_1713734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634205" cy="5390738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067944" y="1268760"/>
            <a:ext cx="4896544" cy="540060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autor, </a:t>
            </a:r>
            <a:r>
              <a:rPr lang="hr-HR" dirty="0" err="1" smtClean="0"/>
              <a:t>prof</a:t>
            </a:r>
            <a:r>
              <a:rPr lang="hr-HR" dirty="0" smtClean="0"/>
              <a:t>. Marijan Bušić</a:t>
            </a:r>
          </a:p>
          <a:p>
            <a:r>
              <a:rPr lang="hr-HR" dirty="0" smtClean="0"/>
              <a:t>28.10.2003.</a:t>
            </a:r>
          </a:p>
          <a:p>
            <a:r>
              <a:rPr lang="hr-HR" dirty="0" smtClean="0"/>
              <a:t>dužina: 808 m</a:t>
            </a:r>
          </a:p>
          <a:p>
            <a:r>
              <a:rPr lang="hr-HR" dirty="0" smtClean="0"/>
              <a:t>širina donjeg dijela: 25 m</a:t>
            </a:r>
          </a:p>
          <a:p>
            <a:r>
              <a:rPr lang="hr-HR" dirty="0" smtClean="0"/>
              <a:t>čvor: 15 m dugačak, širok 16.5 m (najuži dio čvora 5.4.)</a:t>
            </a:r>
          </a:p>
          <a:p>
            <a:r>
              <a:rPr lang="hr-HR" dirty="0" smtClean="0"/>
              <a:t>2 dana</a:t>
            </a:r>
          </a:p>
          <a:p>
            <a:r>
              <a:rPr lang="vi-VN" dirty="0" smtClean="0"/>
              <a:t>događaj</a:t>
            </a:r>
            <a:r>
              <a:rPr lang="hr-HR" dirty="0" smtClean="0"/>
              <a:t> je popratio i CNN</a:t>
            </a:r>
          </a:p>
          <a:p>
            <a:r>
              <a:rPr lang="hr-HR" dirty="0" smtClean="0"/>
              <a:t>poruka: povezivanje prošlosti i sadašnjosti, antike i suvremenog svijeta</a:t>
            </a:r>
          </a:p>
          <a:p>
            <a:r>
              <a:rPr lang="hr-HR" dirty="0" smtClean="0"/>
              <a:t>cilj: očuvanje kravate kao hrvatske i svjetske kulturne baštine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KRAVATOM MOŽETE NEŠTO IZJAVITI</a:t>
            </a:r>
            <a:endParaRPr lang="hr-HR" dirty="0"/>
          </a:p>
        </p:txBody>
      </p:sp>
      <p:pic>
        <p:nvPicPr>
          <p:cNvPr id="7" name="Rezervirano mjesto sadržaja 6" descr="11117617-toptie-unisex-fashion-keyboard-piano-skinny-neckt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140968"/>
            <a:ext cx="3175000" cy="3175000"/>
          </a:xfrm>
        </p:spPr>
      </p:pic>
      <p:pic>
        <p:nvPicPr>
          <p:cNvPr id="8" name="Slika 7" descr="new_jersey_neck_ties-raf198d9e34fa49909775f37ae1af6a72_v9whb_8byvr_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68760"/>
            <a:ext cx="3528392" cy="3528392"/>
          </a:xfrm>
          <a:prstGeom prst="rect">
            <a:avLst/>
          </a:prstGeom>
        </p:spPr>
      </p:pic>
      <p:pic>
        <p:nvPicPr>
          <p:cNvPr id="10" name="Slika 9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2084" y="1628800"/>
            <a:ext cx="475252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http://academia-cravatica.hr/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http://www.muska-posla.com/kadjepriklnositikrav.htm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http://en.wikipedia.org/</a:t>
            </a:r>
            <a:r>
              <a:rPr lang="hr-HR" dirty="0" err="1" smtClean="0">
                <a:hlinkClick r:id="rId4"/>
              </a:rPr>
              <a:t>wiki</a:t>
            </a:r>
            <a:r>
              <a:rPr lang="hr-HR" dirty="0" smtClean="0">
                <a:hlinkClick r:id="rId4"/>
              </a:rPr>
              <a:t>/</a:t>
            </a:r>
            <a:r>
              <a:rPr lang="hr-HR" dirty="0" err="1" smtClean="0">
                <a:hlinkClick r:id="rId4"/>
              </a:rPr>
              <a:t>Necktie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http://www.loromilan.com/</a:t>
            </a:r>
            <a:r>
              <a:rPr lang="hr-HR" dirty="0" err="1" smtClean="0">
                <a:hlinkClick r:id="rId5"/>
              </a:rPr>
              <a:t>hist</a:t>
            </a:r>
            <a:r>
              <a:rPr lang="hr-HR" dirty="0" smtClean="0">
                <a:hlinkClick r:id="rId5"/>
              </a:rPr>
              <a:t>/</a:t>
            </a:r>
            <a:r>
              <a:rPr lang="hr-HR" dirty="0" err="1" smtClean="0">
                <a:hlinkClick r:id="rId5"/>
              </a:rPr>
              <a:t>index.htm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31032"/>
          </a:xfrm>
        </p:spPr>
        <p:txBody>
          <a:bodyPr>
            <a:noAutofit/>
          </a:bodyPr>
          <a:lstStyle/>
          <a:p>
            <a:r>
              <a:rPr lang="hr-HR" sz="9600" dirty="0" smtClean="0"/>
              <a:t>KRAJ</a:t>
            </a:r>
            <a:endParaRPr lang="hr-HR" sz="96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44827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hr-HR" sz="9600" dirty="0" smtClean="0"/>
          </a:p>
          <a:p>
            <a:pPr algn="ctr">
              <a:buNone/>
            </a:pPr>
            <a:endParaRPr lang="hr-HR" sz="16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3131840" y="5949280"/>
            <a:ext cx="571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Izradila: Dragica Reljić, učiteljica povijesti, OŠ “</a:t>
            </a:r>
            <a:r>
              <a:rPr lang="hr-HR" dirty="0" err="1" smtClean="0"/>
              <a:t>Manuš</a:t>
            </a:r>
            <a:r>
              <a:rPr lang="hr-HR" dirty="0" smtClean="0"/>
              <a:t>” Split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NACIONALNI SIMBOLI- VJETRENJAČE I TULIPANI</a:t>
            </a:r>
            <a:endParaRPr lang="hr-HR" dirty="0"/>
          </a:p>
        </p:txBody>
      </p:sp>
      <p:pic>
        <p:nvPicPr>
          <p:cNvPr id="8" name="Rezervirano mjesto sadržaja 7" descr="shutterstock_112674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5716" y="1556792"/>
            <a:ext cx="5112567" cy="5112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SLUŽBENI HRVATSKI NACIONALNI SIMBOLI</a:t>
            </a:r>
            <a:endParaRPr lang="hr-HR" dirty="0"/>
          </a:p>
        </p:txBody>
      </p:sp>
      <p:pic>
        <p:nvPicPr>
          <p:cNvPr id="7" name="Rezervirano mjesto sadržaja 6" descr="Coat_of_arms_of_Croatia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42892"/>
            <a:ext cx="2697022" cy="3572215"/>
          </a:xfrm>
        </p:spPr>
      </p:pic>
      <p:pic>
        <p:nvPicPr>
          <p:cNvPr id="8" name="Rezervirano mjesto sadržaja 7" descr="Hrvatska-zasta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59832" y="3140968"/>
            <a:ext cx="5310173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DUBROVNIK ILI “VATRENI”</a:t>
            </a:r>
            <a:endParaRPr lang="hr-HR" dirty="0"/>
          </a:p>
        </p:txBody>
      </p:sp>
      <p:pic>
        <p:nvPicPr>
          <p:cNvPr id="5" name="Rezervirano mjesto sadržaja 4" descr="d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5266928" cy="3543146"/>
          </a:xfrm>
        </p:spPr>
      </p:pic>
      <p:pic>
        <p:nvPicPr>
          <p:cNvPr id="6" name="Rezervirano mjesto sadržaja 5" descr="ebefb1e83215786fc437759e9441001e_gallery_single_vi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861048"/>
            <a:ext cx="4038600" cy="2780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KRAVATA- HRVATSKI NACIONALNI SIMBOL</a:t>
            </a:r>
            <a:endParaRPr lang="hr-HR" dirty="0"/>
          </a:p>
        </p:txBody>
      </p:sp>
      <p:pic>
        <p:nvPicPr>
          <p:cNvPr id="4" name="Rezervirano mjesto sadržaja 3" descr="IMG_93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168352" cy="4755500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3563888" y="1794520"/>
            <a:ext cx="5400600" cy="4514800"/>
          </a:xfrm>
        </p:spPr>
        <p:txBody>
          <a:bodyPr>
            <a:noAutofit/>
          </a:bodyPr>
          <a:lstStyle/>
          <a:p>
            <a:r>
              <a:rPr lang="vi-VN" sz="3200" dirty="0" smtClean="0">
                <a:latin typeface="Calibri" pitchFamily="34" charset="0"/>
              </a:rPr>
              <a:t>Kravata jedekorativni </a:t>
            </a:r>
            <a:r>
              <a:rPr lang="hr-HR" sz="3200" dirty="0" smtClean="0">
                <a:latin typeface="Calibri" pitchFamily="34" charset="0"/>
              </a:rPr>
              <a:t>odjevni</a:t>
            </a:r>
            <a:r>
              <a:rPr lang="vi-VN" sz="3200" dirty="0" smtClean="0">
                <a:latin typeface="Calibri" pitchFamily="34" charset="0"/>
                <a:hlinkClick r:id="rId3" tooltip="Odjevni predmet"/>
              </a:rPr>
              <a:t> </a:t>
            </a:r>
            <a:r>
              <a:rPr lang="hr-HR" sz="3200" dirty="0" smtClean="0">
                <a:latin typeface="Calibri" pitchFamily="34" charset="0"/>
              </a:rPr>
              <a:t>predmet</a:t>
            </a:r>
            <a:r>
              <a:rPr lang="vi-VN" sz="3200" dirty="0" smtClean="0">
                <a:latin typeface="Calibri" pitchFamily="34" charset="0"/>
              </a:rPr>
              <a:t>, oblika vrpce, koji se nosi oko </a:t>
            </a:r>
            <a:r>
              <a:rPr lang="hr-HR" sz="3200" dirty="0" smtClean="0">
                <a:latin typeface="Calibri" pitchFamily="34" charset="0"/>
              </a:rPr>
              <a:t>vrata</a:t>
            </a:r>
            <a:r>
              <a:rPr lang="vi-VN" sz="3200" dirty="0" smtClean="0">
                <a:latin typeface="Calibri" pitchFamily="34" charset="0"/>
              </a:rPr>
              <a:t> provučen ispod ovratnika </a:t>
            </a:r>
            <a:r>
              <a:rPr lang="hr-HR" sz="3200" dirty="0" smtClean="0">
                <a:latin typeface="Calibri" pitchFamily="34" charset="0"/>
              </a:rPr>
              <a:t>košulje</a:t>
            </a:r>
            <a:r>
              <a:rPr lang="vi-VN" sz="3200" dirty="0" smtClean="0">
                <a:latin typeface="Calibri" pitchFamily="34" charset="0"/>
              </a:rPr>
              <a:t>, izrađen od </a:t>
            </a:r>
            <a:r>
              <a:rPr lang="hr-HR" sz="3200" dirty="0" smtClean="0">
                <a:latin typeface="Calibri" pitchFamily="34" charset="0"/>
              </a:rPr>
              <a:t>svile</a:t>
            </a:r>
            <a:r>
              <a:rPr lang="vi-VN" sz="3200" dirty="0" smtClean="0">
                <a:latin typeface="Calibri" pitchFamily="34" charset="0"/>
              </a:rPr>
              <a:t> ili nekog drugog platna. Kravata</a:t>
            </a:r>
            <a:r>
              <a:rPr lang="hr-HR" sz="3200" dirty="0" smtClean="0">
                <a:latin typeface="Calibri" pitchFamily="34" charset="0"/>
              </a:rPr>
              <a:t> se smatra izvornim hrvatskim proizvodom.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Encyclopedia</a:t>
            </a:r>
            <a:r>
              <a:rPr lang="hr-HR" dirty="0" smtClean="0"/>
              <a:t> </a:t>
            </a:r>
            <a:r>
              <a:rPr lang="hr-HR" dirty="0" err="1" smtClean="0"/>
              <a:t>Britannica</a:t>
            </a:r>
            <a:endParaRPr lang="hr-HR" dirty="0"/>
          </a:p>
        </p:txBody>
      </p:sp>
      <p:pic>
        <p:nvPicPr>
          <p:cNvPr id="6" name="Rezervirano mjesto sadržaja 5" descr="Encyclopaedia-Britannica-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03748" y="1340768"/>
            <a:ext cx="4536504" cy="2721902"/>
          </a:xfrm>
        </p:spPr>
      </p:pic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426368" y="4293096"/>
            <a:ext cx="8291264" cy="2304256"/>
          </a:xfrm>
        </p:spPr>
        <p:txBody>
          <a:bodyPr>
            <a:noAutofit/>
          </a:bodyPr>
          <a:lstStyle/>
          <a:p>
            <a:pPr algn="ctr"/>
            <a:r>
              <a:rPr lang="hr-HR" dirty="0" err="1" smtClean="0"/>
              <a:t>Enciclopedia</a:t>
            </a:r>
            <a:r>
              <a:rPr lang="hr-HR" dirty="0" smtClean="0"/>
              <a:t> </a:t>
            </a:r>
            <a:r>
              <a:rPr lang="hr-HR" dirty="0" err="1" smtClean="0"/>
              <a:t>Britannica</a:t>
            </a:r>
            <a:r>
              <a:rPr lang="hr-HR" dirty="0" smtClean="0"/>
              <a:t> uz imenicu “</a:t>
            </a:r>
            <a:r>
              <a:rPr lang="hr-HR" dirty="0" err="1" smtClean="0"/>
              <a:t>cravat</a:t>
            </a:r>
            <a:r>
              <a:rPr lang="hr-HR" dirty="0" smtClean="0"/>
              <a:t>” navodi da je nastala od </a:t>
            </a:r>
            <a:r>
              <a:rPr lang="hr-HR" dirty="0" err="1" smtClean="0"/>
              <a:t>Crabate</a:t>
            </a:r>
            <a:r>
              <a:rPr lang="hr-HR" dirty="0" smtClean="0"/>
              <a:t>, </a:t>
            </a:r>
            <a:r>
              <a:rPr lang="hr-HR" dirty="0" err="1" smtClean="0"/>
              <a:t>Cravate</a:t>
            </a:r>
            <a:r>
              <a:rPr lang="hr-HR" dirty="0" smtClean="0"/>
              <a:t>, </a:t>
            </a:r>
            <a:r>
              <a:rPr lang="hr-HR" dirty="0" err="1" smtClean="0"/>
              <a:t>Croatian</a:t>
            </a:r>
            <a:r>
              <a:rPr lang="hr-HR" dirty="0" smtClean="0"/>
              <a:t> i pojavu kravate datira sa 1656. godinom. Diderot-D’ </a:t>
            </a:r>
            <a:r>
              <a:rPr lang="hr-HR" dirty="0" err="1" smtClean="0"/>
              <a:t>Alambertova</a:t>
            </a:r>
            <a:r>
              <a:rPr lang="hr-HR" dirty="0" smtClean="0"/>
              <a:t> enciklopedija iz 1754. godine Hrvate povezuje s kravatom.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18.10- DAN KRAVATE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87524" y="1268760"/>
            <a:ext cx="8568952" cy="1224136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/>
              <a:t>Odlukom Hrvatskog sabora iz 2008. godine 18.10. proglašen je DANOM KRAVATE</a:t>
            </a:r>
            <a:endParaRPr lang="hr-HR" sz="3200" dirty="0"/>
          </a:p>
        </p:txBody>
      </p:sp>
      <p:pic>
        <p:nvPicPr>
          <p:cNvPr id="7" name="Rezervirano mjesto sadržaja 6" descr="Kravat_pukovnija_Trg_sv_Marka_2_18102012_roberta_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827324" cy="3940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814</Words>
  <Application>Microsoft Office PowerPoint</Application>
  <PresentationFormat>Prikaz na zaslonu (4:3)</PresentationFormat>
  <Paragraphs>197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Office tema</vt:lpstr>
      <vt:lpstr>KRAVATA- NAJLJEPŠA PRIČA O HRVATSKOJ</vt:lpstr>
      <vt:lpstr>NACIONALNI SIMBOLI- PIZZA</vt:lpstr>
      <vt:lpstr>NACIONALNI SIMBOLI- KILT</vt:lpstr>
      <vt:lpstr>NACIONALNI SIMBOLI- VJETRENJAČE I TULIPANI</vt:lpstr>
      <vt:lpstr>SLUŽBENI HRVATSKI NACIONALNI SIMBOLI</vt:lpstr>
      <vt:lpstr>DUBROVNIK ILI “VATRENI”</vt:lpstr>
      <vt:lpstr>KRAVATA- HRVATSKI NACIONALNI SIMBOL</vt:lpstr>
      <vt:lpstr>Encyclopedia Britannica</vt:lpstr>
      <vt:lpstr>18.10- DAN KRAVATE</vt:lpstr>
      <vt:lpstr>POVIJEST KRAVATE</vt:lpstr>
      <vt:lpstr>POVIJEST KRAVATE</vt:lpstr>
      <vt:lpstr>POVIJEST KRAVATE</vt:lpstr>
      <vt:lpstr>POVIJEST KRAVATE</vt:lpstr>
      <vt:lpstr>KRAVATA SE ŠIRI EUROPOM</vt:lpstr>
      <vt:lpstr>JESSE LANGSDORF-DANAŠNJI IZGLED </vt:lpstr>
      <vt:lpstr>KRAVATA KROZ POVIJEST</vt:lpstr>
      <vt:lpstr>KRAVATA U 17. STOLJEĆU</vt:lpstr>
      <vt:lpstr>KRAVATA U 18. STOLJEĆU</vt:lpstr>
      <vt:lpstr>KRAVATA U 19. STOLJEĆU</vt:lpstr>
      <vt:lpstr>KRAVATA U 20. STOLJEĆU</vt:lpstr>
      <vt:lpstr>KRAVATA- MAŠNA I RUBAC-KRAVATA </vt:lpstr>
      <vt:lpstr>VEZIVANJE- WINDSORSKI ČVOR</vt:lpstr>
      <vt:lpstr>PSIHOLOGIJA O KRAVATI</vt:lpstr>
      <vt:lpstr>PSIHOLOGIJA O KRAVATI</vt:lpstr>
      <vt:lpstr>USKLAĐENOST KRAVATE S ODJELOM</vt:lpstr>
      <vt:lpstr>USKLAĐENOST KRAVATE S ODIJELOM</vt:lpstr>
      <vt:lpstr>U KOJIM PRILIKAMA TREBAMO NOSITI KRAVATU?</vt:lpstr>
      <vt:lpstr>IZREKE O KRAVATI</vt:lpstr>
      <vt:lpstr>IZREKE O KRAVATI</vt:lpstr>
      <vt:lpstr>IZREKE O KRAVATI</vt:lpstr>
      <vt:lpstr>IZREKE O KRAVATI</vt:lpstr>
      <vt:lpstr>IZREKE O KRAVATI</vt:lpstr>
      <vt:lpstr>BUDUĆNOST PRIPADA KRAVATI</vt:lpstr>
      <vt:lpstr>ŠTO KRAVATA SIMBOLIZIRA?</vt:lpstr>
      <vt:lpstr>INSTALACIJA KRAVATE NA PULSKOJ ARENI 2003.-2013.</vt:lpstr>
      <vt:lpstr>KRAVATOM MOŽETE NEŠTO IZJAVITI</vt:lpstr>
      <vt:lpstr>IZVORI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HRVATSKA- DOMOVINA KRAVATE</dc:title>
  <dc:creator>zdenka</dc:creator>
  <cp:lastModifiedBy>zdenka</cp:lastModifiedBy>
  <cp:revision>39</cp:revision>
  <dcterms:created xsi:type="dcterms:W3CDTF">2013-09-04T22:23:49Z</dcterms:created>
  <dcterms:modified xsi:type="dcterms:W3CDTF">2013-10-07T23:15:37Z</dcterms:modified>
</cp:coreProperties>
</file>