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77" r:id="rId8"/>
    <p:sldId id="263" r:id="rId9"/>
    <p:sldId id="265" r:id="rId10"/>
    <p:sldId id="264" r:id="rId11"/>
    <p:sldId id="266" r:id="rId12"/>
    <p:sldId id="273" r:id="rId13"/>
    <p:sldId id="267" r:id="rId14"/>
    <p:sldId id="269" r:id="rId15"/>
    <p:sldId id="271" r:id="rId16"/>
    <p:sldId id="275" r:id="rId17"/>
    <p:sldId id="268" r:id="rId18"/>
    <p:sldId id="270" r:id="rId19"/>
    <p:sldId id="272" r:id="rId20"/>
    <p:sldId id="274" r:id="rId21"/>
    <p:sldId id="276" r:id="rId22"/>
    <p:sldId id="278" r:id="rId23"/>
    <p:sldId id="279" r:id="rId24"/>
    <p:sldId id="280" r:id="rId25"/>
    <p:sldId id="281" r:id="rId26"/>
    <p:sldId id="283" r:id="rId27"/>
    <p:sldId id="282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94D"/>
    <a:srgbClr val="27BADB"/>
    <a:srgbClr val="1C67BB"/>
    <a:srgbClr val="0304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88485" autoAdjust="0"/>
  </p:normalViewPr>
  <p:slideViewPr>
    <p:cSldViewPr>
      <p:cViewPr varScale="1">
        <p:scale>
          <a:sx n="79" d="100"/>
          <a:sy n="79" d="100"/>
        </p:scale>
        <p:origin x="101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67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2094D"/>
                </a:solidFill>
              </a:defRPr>
            </a:lvl1pPr>
          </a:lstStyle>
          <a:p>
            <a:pPr lvl="0"/>
            <a:r>
              <a:rPr lang="hr-HR" altLang="sr-Latn-RS" noProof="0" smtClean="0"/>
              <a:t>Uredite stil naslova matrice</a:t>
            </a:r>
            <a:endParaRPr lang="en-US" altLang="sr-Latn-R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hr-HR" altLang="sr-Latn-RS" noProof="0" smtClean="0"/>
              <a:t>Uredite stil podnaslova matrice</a:t>
            </a:r>
            <a:endParaRPr lang="en-US" altLang="sr-Latn-R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B3ED7-FAEF-4629-ADC8-0BC572C3F39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75184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410D6-DC56-48D7-9DF5-15D84715F19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56512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7B76D-6FA8-4842-8099-C483DCF682E1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2271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D9899-13FA-40D7-AE21-853BF1EC4EB3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5581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F604C-7CB1-4730-A97A-FDFFF3F33AC6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83032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10FF4-390F-4267-B338-02DBF2F6FAB2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6649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24AEC-48AC-4476-BF45-117903BF5DB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4091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B0723-993E-4D74-B948-49E246A7D1F7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843657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CA907-F30B-457D-A800-BB006FED3BF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99704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337AA-7436-4B6B-AA8C-069423A41F26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343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609600"/>
            <a:ext cx="5715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 naslova matrice</a:t>
            </a:r>
            <a:endParaRPr lang="en-US" altLang="sr-Latn-R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2094D"/>
                </a:solidFill>
                <a:latin typeface="+mn-lt"/>
              </a:defRPr>
            </a:lvl1pPr>
          </a:lstStyle>
          <a:p>
            <a:endParaRPr lang="en-US" altLang="sr-Latn-R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2094D"/>
                </a:solidFill>
                <a:latin typeface="+mn-lt"/>
              </a:defRPr>
            </a:lvl1pPr>
          </a:lstStyle>
          <a:p>
            <a:endParaRPr lang="en-US" altLang="sr-Latn-R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79AACC9-D054-41DB-B131-82FA36DE759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anose="020B0603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anose="020B0603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anose="020B0603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anose="020B0603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anose="020B0603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anose="020B0603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anose="020B0603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anose="020B0603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rgbClr val="02094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rgbClr val="02094D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02094D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02094D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0209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altLang="sr-Latn-RS" smtClean="0"/>
              <a:t>REPUBLIKA TURSKA</a:t>
            </a:r>
            <a:endParaRPr lang="sr-Latn-RS" altLang="sr-Latn-R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altLang="sr-Latn-RS" smtClean="0"/>
              <a:t>POVIJEST</a:t>
            </a:r>
            <a:endParaRPr lang="sr-Latn-RS" alt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981200"/>
          </a:xfrm>
        </p:spPr>
        <p:txBody>
          <a:bodyPr/>
          <a:lstStyle/>
          <a:p>
            <a:r>
              <a:rPr lang="hr-HR" dirty="0" smtClean="0"/>
              <a:t>Antika- </a:t>
            </a:r>
            <a:r>
              <a:rPr lang="hr-HR" dirty="0" err="1" smtClean="0"/>
              <a:t>Smirna</a:t>
            </a:r>
            <a:r>
              <a:rPr lang="hr-HR" dirty="0"/>
              <a:t> </a:t>
            </a:r>
            <a:r>
              <a:rPr lang="hr-HR" dirty="0" smtClean="0"/>
              <a:t>(tur. Izmir)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>
          <a:xfrm>
            <a:off x="34355" y="1916832"/>
            <a:ext cx="4537645" cy="5120208"/>
          </a:xfrm>
        </p:spPr>
        <p:txBody>
          <a:bodyPr/>
          <a:lstStyle/>
          <a:p>
            <a:pPr marL="0" indent="0">
              <a:buNone/>
            </a:pPr>
            <a:r>
              <a:rPr lang="hr-HR" sz="2400" dirty="0" smtClean="0"/>
              <a:t>a </a:t>
            </a:r>
            <a:r>
              <a:rPr lang="hr-HR" sz="2400" dirty="0"/>
              <a:t>potom Jonski Grci, izbjeglice iz </a:t>
            </a:r>
            <a:r>
              <a:rPr lang="hr-HR" sz="2400" dirty="0" err="1"/>
              <a:t>Kolofona</a:t>
            </a:r>
            <a:r>
              <a:rPr lang="hr-HR" sz="2400" dirty="0"/>
              <a:t> koji preuzimaju vlast u gradu 7.st.pr.Kr</a:t>
            </a:r>
            <a:r>
              <a:rPr lang="hr-HR" sz="2400" dirty="0" smtClean="0"/>
              <a:t>.</a:t>
            </a:r>
          </a:p>
          <a:p>
            <a:pPr marL="0" indent="0">
              <a:buNone/>
            </a:pPr>
            <a:r>
              <a:rPr lang="hr-HR" sz="2400" dirty="0" smtClean="0"/>
              <a:t>-U 6.st.pr.Kr. </a:t>
            </a:r>
            <a:r>
              <a:rPr lang="hr-HR" sz="2400" dirty="0"/>
              <a:t>g</a:t>
            </a:r>
            <a:r>
              <a:rPr lang="hr-HR" sz="2400" dirty="0" smtClean="0"/>
              <a:t>rad dolazi pod vlast Kraljevine Lidije.</a:t>
            </a:r>
          </a:p>
          <a:p>
            <a:pPr marL="0" indent="0">
              <a:buNone/>
            </a:pPr>
            <a:r>
              <a:rPr lang="hr-HR" sz="2400" dirty="0"/>
              <a:t>Značenje imena:</a:t>
            </a:r>
          </a:p>
          <a:p>
            <a:pPr marL="0" indent="0">
              <a:buNone/>
            </a:pPr>
            <a:r>
              <a:rPr lang="hr-HR" sz="2400" dirty="0"/>
              <a:t>A) po ratnici Amazonki</a:t>
            </a:r>
          </a:p>
          <a:p>
            <a:pPr marL="0" indent="0">
              <a:buNone/>
            </a:pPr>
            <a:endParaRPr lang="hr-HR" sz="2400" dirty="0"/>
          </a:p>
          <a:p>
            <a:pPr>
              <a:buFontTx/>
              <a:buChar char="-"/>
            </a:pPr>
            <a:endParaRPr lang="hr-HR" sz="2400" dirty="0"/>
          </a:p>
        </p:txBody>
      </p:sp>
      <p:pic>
        <p:nvPicPr>
          <p:cNvPr id="13" name="Rezervirano mjesto sadržaja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163553"/>
            <a:ext cx="2912493" cy="3920920"/>
          </a:xfrm>
        </p:spPr>
      </p:pic>
      <p:sp>
        <p:nvSpPr>
          <p:cNvPr id="2" name="Pravokutnik 1"/>
          <p:cNvSpPr/>
          <p:nvPr/>
        </p:nvSpPr>
        <p:spPr>
          <a:xfrm>
            <a:off x="1187624" y="5642707"/>
            <a:ext cx="5148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po biljci </a:t>
            </a:r>
            <a:r>
              <a:rPr lang="hr-H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Commiphora</a:t>
            </a:r>
            <a:r>
              <a:rPr lang="hr-H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myrrha</a:t>
            </a:r>
            <a:r>
              <a:rPr lang="hr-H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koje se dobiva mirisna smola;</a:t>
            </a:r>
          </a:p>
        </p:txBody>
      </p:sp>
    </p:spTree>
    <p:extLst>
      <p:ext uri="{BB962C8B-B14F-4D97-AF65-F5344CB8AC3E}">
        <p14:creationId xmlns:p14="http://schemas.microsoft.com/office/powerpoint/2010/main" val="149202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Aleksandar Veliki, 4.st.pr.Kr.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51520" y="2420888"/>
            <a:ext cx="4752528" cy="4437112"/>
          </a:xfrm>
        </p:spPr>
        <p:txBody>
          <a:bodyPr/>
          <a:lstStyle/>
          <a:p>
            <a:pPr marL="0" indent="0">
              <a:buNone/>
            </a:pPr>
            <a:r>
              <a:rPr lang="hr-HR" sz="2400" dirty="0" smtClean="0"/>
              <a:t>- razlikujemo </a:t>
            </a:r>
            <a:r>
              <a:rPr lang="hr-HR" sz="2400" dirty="0"/>
              <a:t>Stari grad </a:t>
            </a:r>
            <a:r>
              <a:rPr lang="hr-HR" sz="2400" dirty="0" err="1"/>
              <a:t>Smirnu</a:t>
            </a:r>
            <a:r>
              <a:rPr lang="hr-HR" sz="2400" dirty="0"/>
              <a:t> koju su osnovali Grci i </a:t>
            </a:r>
            <a:r>
              <a:rPr lang="hr-HR" sz="2400" dirty="0" err="1"/>
              <a:t>Smirnu</a:t>
            </a:r>
            <a:r>
              <a:rPr lang="hr-HR" sz="2400" dirty="0"/>
              <a:t> koju je </a:t>
            </a:r>
            <a:r>
              <a:rPr lang="hr-HR" sz="2400" dirty="0" smtClean="0"/>
              <a:t>obnovio </a:t>
            </a:r>
            <a:r>
              <a:rPr lang="hr-HR" sz="2400" dirty="0" err="1" smtClean="0"/>
              <a:t>Aleksanadar</a:t>
            </a:r>
            <a:r>
              <a:rPr lang="hr-HR" sz="2400" dirty="0" smtClean="0"/>
              <a:t> </a:t>
            </a:r>
            <a:r>
              <a:rPr lang="hr-HR" sz="2400" dirty="0"/>
              <a:t>Veliki u 4.st.pr.Kr</a:t>
            </a:r>
            <a:r>
              <a:rPr lang="hr-HR" sz="2400" dirty="0" smtClean="0"/>
              <a:t>. na padinama brda </a:t>
            </a:r>
            <a:r>
              <a:rPr lang="hr-HR" sz="2400" dirty="0" err="1" smtClean="0"/>
              <a:t>Pagosa</a:t>
            </a:r>
            <a:endParaRPr lang="hr-HR" sz="2400" dirty="0" smtClean="0"/>
          </a:p>
          <a:p>
            <a:r>
              <a:rPr lang="hr-HR" sz="2400" dirty="0"/>
              <a:t>d</a:t>
            </a:r>
            <a:r>
              <a:rPr lang="hr-HR" sz="2400" dirty="0" smtClean="0"/>
              <a:t>anašnji Izmir nalazi se dijelom na prostoru helenističke </a:t>
            </a:r>
            <a:r>
              <a:rPr lang="hr-HR" sz="2400" dirty="0" err="1" smtClean="0"/>
              <a:t>Smirne</a:t>
            </a:r>
            <a:endParaRPr lang="hr-HR" sz="2400" dirty="0"/>
          </a:p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060848"/>
            <a:ext cx="3384376" cy="4684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6997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43200" y="609600"/>
            <a:ext cx="6221288" cy="1143000"/>
          </a:xfrm>
        </p:spPr>
        <p:txBody>
          <a:bodyPr/>
          <a:lstStyle/>
          <a:p>
            <a:r>
              <a:rPr lang="hr-HR" dirty="0" err="1" smtClean="0"/>
              <a:t>Pergamsko</a:t>
            </a:r>
            <a:r>
              <a:rPr lang="hr-HR" dirty="0" smtClean="0"/>
              <a:t> kraljevstvo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2948" y="1890700"/>
            <a:ext cx="5279132" cy="4876800"/>
          </a:xfrm>
        </p:spPr>
        <p:txBody>
          <a:bodyPr/>
          <a:lstStyle/>
          <a:p>
            <a:r>
              <a:rPr lang="hr-HR" sz="2800" dirty="0" smtClean="0"/>
              <a:t>grad i helenističko kraljevstvo</a:t>
            </a:r>
          </a:p>
          <a:p>
            <a:r>
              <a:rPr lang="hr-HR" sz="2800" dirty="0"/>
              <a:t>o</a:t>
            </a:r>
            <a:r>
              <a:rPr lang="hr-HR" sz="2800" dirty="0" smtClean="0"/>
              <a:t>snovali su pripadnici dinastije </a:t>
            </a:r>
            <a:r>
              <a:rPr lang="hr-HR" sz="2800" dirty="0" err="1" smtClean="0"/>
              <a:t>Atalovića</a:t>
            </a:r>
            <a:r>
              <a:rPr lang="hr-HR" sz="2800" dirty="0" smtClean="0"/>
              <a:t> u 3.st.pr.Kr.</a:t>
            </a:r>
          </a:p>
          <a:p>
            <a:r>
              <a:rPr lang="hr-HR" sz="2800" dirty="0" smtClean="0"/>
              <a:t>velika knjižnica, 2. po veličini nakon one u Aleksandriji</a:t>
            </a:r>
          </a:p>
          <a:p>
            <a:r>
              <a:rPr lang="hr-HR" sz="2800" dirty="0"/>
              <a:t>p</a:t>
            </a:r>
            <a:r>
              <a:rPr lang="hr-HR" sz="2800" dirty="0" smtClean="0"/>
              <a:t>ergamena- pisaća podloga izrađena od ovčje ili kozje kože</a:t>
            </a:r>
            <a:endParaRPr lang="hr-HR" sz="28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060848"/>
            <a:ext cx="3024336" cy="4536504"/>
          </a:xfrm>
        </p:spPr>
      </p:pic>
    </p:spTree>
    <p:extLst>
      <p:ext uri="{BB962C8B-B14F-4D97-AF65-F5344CB8AC3E}">
        <p14:creationId xmlns:p14="http://schemas.microsoft.com/office/powerpoint/2010/main" val="396511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Antika-Stari Rim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-108520" y="1988840"/>
            <a:ext cx="4824536" cy="4869160"/>
          </a:xfrm>
        </p:spPr>
        <p:txBody>
          <a:bodyPr/>
          <a:lstStyle/>
          <a:p>
            <a:r>
              <a:rPr lang="hr-HR" sz="2400" dirty="0" smtClean="0"/>
              <a:t>Rimljani se pojavljuju na obalama Mala Azije u 2.st.pr.Kr. te ovaj prostor uključuju u svoju provinciju –</a:t>
            </a:r>
            <a:r>
              <a:rPr lang="hr-HR" sz="2400" dirty="0" err="1" smtClean="0"/>
              <a:t>Asia</a:t>
            </a:r>
            <a:r>
              <a:rPr lang="hr-HR" sz="2400" dirty="0" smtClean="0"/>
              <a:t> </a:t>
            </a:r>
            <a:r>
              <a:rPr lang="hr-HR" sz="2400" dirty="0" err="1" smtClean="0"/>
              <a:t>Minor</a:t>
            </a:r>
            <a:endParaRPr lang="hr-HR" sz="2400" dirty="0" smtClean="0"/>
          </a:p>
          <a:p>
            <a:r>
              <a:rPr lang="hr-HR" sz="2400" dirty="0" err="1" smtClean="0"/>
              <a:t>Smirna</a:t>
            </a:r>
            <a:r>
              <a:rPr lang="hr-HR" sz="2400" dirty="0" smtClean="0"/>
              <a:t> doživljava procvat u doba Rimskog Carstva- rimski ostaci danas predstavljaju </a:t>
            </a:r>
            <a:r>
              <a:rPr lang="hr-HR" sz="2400" b="1" dirty="0" smtClean="0"/>
              <a:t>Izmir </a:t>
            </a:r>
            <a:r>
              <a:rPr lang="hr-HR" sz="2400" b="1" dirty="0" err="1" smtClean="0"/>
              <a:t>Agora</a:t>
            </a:r>
            <a:r>
              <a:rPr lang="hr-HR" sz="2400" b="1" dirty="0" smtClean="0"/>
              <a:t> Open Air </a:t>
            </a:r>
            <a:r>
              <a:rPr lang="hr-HR" sz="2400" b="1" dirty="0" err="1" smtClean="0"/>
              <a:t>Museum</a:t>
            </a:r>
            <a:r>
              <a:rPr lang="hr-HR" sz="2400" dirty="0" smtClean="0"/>
              <a:t>, sačuvani ostaci su uglavnom iz 2.st. kad je </a:t>
            </a:r>
            <a:r>
              <a:rPr lang="hr-HR" sz="2400" dirty="0" err="1" smtClean="0"/>
              <a:t>Smirna</a:t>
            </a:r>
            <a:r>
              <a:rPr lang="hr-HR" sz="2400" dirty="0" smtClean="0"/>
              <a:t> bila pogođena velikim potresom</a:t>
            </a:r>
            <a:endParaRPr lang="hr-HR" sz="24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60848"/>
            <a:ext cx="4320505" cy="3130678"/>
          </a:xfrm>
        </p:spPr>
      </p:pic>
    </p:spTree>
    <p:extLst>
      <p:ext uri="{BB962C8B-B14F-4D97-AF65-F5344CB8AC3E}">
        <p14:creationId xmlns:p14="http://schemas.microsoft.com/office/powerpoint/2010/main" val="114124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43200" y="692696"/>
            <a:ext cx="5715000" cy="1143000"/>
          </a:xfrm>
        </p:spPr>
        <p:txBody>
          <a:bodyPr/>
          <a:lstStyle/>
          <a:p>
            <a:r>
              <a:rPr lang="hr-HR" dirty="0" smtClean="0"/>
              <a:t>Kršćanstvo- početci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0" y="1981200"/>
            <a:ext cx="4860032" cy="4114800"/>
          </a:xfrm>
        </p:spPr>
        <p:txBody>
          <a:bodyPr/>
          <a:lstStyle/>
          <a:p>
            <a:r>
              <a:rPr lang="hr-HR" sz="2400" dirty="0"/>
              <a:t>U knjizi Otkrivenja (Biblija-Novi Zavjet) spominje se </a:t>
            </a:r>
            <a:r>
              <a:rPr lang="hr-HR" sz="2400" dirty="0" err="1"/>
              <a:t>Smirna</a:t>
            </a:r>
            <a:r>
              <a:rPr lang="hr-HR" sz="2400" dirty="0"/>
              <a:t> kao </a:t>
            </a:r>
            <a:r>
              <a:rPr lang="hr-HR" sz="2400" dirty="0" smtClean="0"/>
              <a:t>jedan od sedam kršćanskih centara</a:t>
            </a:r>
          </a:p>
          <a:p>
            <a:r>
              <a:rPr lang="hr-HR" sz="2400" dirty="0" smtClean="0"/>
              <a:t>Već pri kraju 1.st. u </a:t>
            </a:r>
            <a:r>
              <a:rPr lang="hr-HR" sz="2400" dirty="0" err="1" smtClean="0"/>
              <a:t>Smirni</a:t>
            </a:r>
            <a:r>
              <a:rPr lang="hr-HR" sz="2400" dirty="0" smtClean="0"/>
              <a:t> žive pripadnici kršćanske zajednice koji su progonjeni od strane brojnije židovske zajednice</a:t>
            </a:r>
          </a:p>
          <a:p>
            <a:r>
              <a:rPr lang="hr-HR" sz="2400" dirty="0" smtClean="0"/>
              <a:t>U 2.st. kao kršćanski mučenik stradao je sveti </a:t>
            </a:r>
            <a:r>
              <a:rPr lang="hr-HR" sz="2400" dirty="0" err="1" smtClean="0"/>
              <a:t>Polikarp</a:t>
            </a:r>
            <a:r>
              <a:rPr lang="hr-HR" sz="2400" dirty="0" smtClean="0"/>
              <a:t>, tadašnji biskup u </a:t>
            </a:r>
            <a:r>
              <a:rPr lang="hr-HR" sz="2400" dirty="0" err="1" smtClean="0"/>
              <a:t>Smirni</a:t>
            </a:r>
            <a:endParaRPr lang="hr-HR" sz="2400" dirty="0"/>
          </a:p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854" y="2060848"/>
            <a:ext cx="3447450" cy="4562128"/>
          </a:xfrm>
        </p:spPr>
      </p:pic>
    </p:spTree>
    <p:extLst>
      <p:ext uri="{BB962C8B-B14F-4D97-AF65-F5344CB8AC3E}">
        <p14:creationId xmlns:p14="http://schemas.microsoft.com/office/powerpoint/2010/main" val="2836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Efez (UNESCO)</a:t>
            </a:r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sz="half" idx="1"/>
          </p:nvPr>
        </p:nvSpPr>
        <p:spPr>
          <a:xfrm>
            <a:off x="0" y="1981200"/>
            <a:ext cx="3779912" cy="4688160"/>
          </a:xfrm>
        </p:spPr>
        <p:txBody>
          <a:bodyPr/>
          <a:lstStyle/>
          <a:p>
            <a:r>
              <a:rPr lang="hr-HR" sz="2400" dirty="0" smtClean="0"/>
              <a:t>rimski grad 55 km </a:t>
            </a:r>
            <a:r>
              <a:rPr lang="hr-HR" sz="2400" dirty="0" err="1" smtClean="0"/>
              <a:t>jist</a:t>
            </a:r>
            <a:r>
              <a:rPr lang="hr-HR" sz="2400" dirty="0" smtClean="0"/>
              <a:t> od Izmira</a:t>
            </a:r>
          </a:p>
          <a:p>
            <a:r>
              <a:rPr lang="hr-HR" sz="2400" dirty="0" smtClean="0"/>
              <a:t>Artemidin hram, 6.st.pr.Kr.- jedno od sedam čuda starog svijeta</a:t>
            </a:r>
          </a:p>
          <a:p>
            <a:r>
              <a:rPr lang="hr-HR" sz="2400" dirty="0" smtClean="0"/>
              <a:t>Rimski teatar</a:t>
            </a:r>
          </a:p>
          <a:p>
            <a:r>
              <a:rPr lang="hr-HR" sz="2400" dirty="0" err="1" smtClean="0"/>
              <a:t>Celzusova</a:t>
            </a:r>
            <a:r>
              <a:rPr lang="hr-HR" sz="2400" dirty="0" smtClean="0"/>
              <a:t> </a:t>
            </a:r>
            <a:r>
              <a:rPr lang="hr-HR" sz="2400" dirty="0" smtClean="0"/>
              <a:t>knjižnica</a:t>
            </a:r>
          </a:p>
        </p:txBody>
      </p:sp>
      <p:pic>
        <p:nvPicPr>
          <p:cNvPr id="2" name="Rezervirano mjesto sadržaja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132856"/>
            <a:ext cx="4739476" cy="3672408"/>
          </a:xfrm>
        </p:spPr>
      </p:pic>
    </p:spTree>
    <p:extLst>
      <p:ext uri="{BB962C8B-B14F-4D97-AF65-F5344CB8AC3E}">
        <p14:creationId xmlns:p14="http://schemas.microsoft.com/office/powerpoint/2010/main" val="265573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Efez- rano </a:t>
            </a:r>
            <a:r>
              <a:rPr lang="hr-HR" dirty="0"/>
              <a:t>kršćanstvo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>
          <a:xfrm>
            <a:off x="107503" y="2076102"/>
            <a:ext cx="5508029" cy="4665265"/>
          </a:xfrm>
        </p:spPr>
        <p:txBody>
          <a:bodyPr/>
          <a:lstStyle/>
          <a:p>
            <a:r>
              <a:rPr lang="hr-HR" sz="2400" dirty="0" smtClean="0"/>
              <a:t>Jedna od najstarijih kršćanskih zajednica (Otkrivenje)</a:t>
            </a:r>
          </a:p>
          <a:p>
            <a:r>
              <a:rPr lang="hr-HR" sz="2400" dirty="0" smtClean="0"/>
              <a:t>U Efezu je jedno vrijeme propovijedao sveti Pavao</a:t>
            </a:r>
          </a:p>
          <a:p>
            <a:r>
              <a:rPr lang="hr-HR" sz="2400" dirty="0" smtClean="0"/>
              <a:t>Kuća </a:t>
            </a:r>
            <a:r>
              <a:rPr lang="hr-HR" sz="2400" dirty="0"/>
              <a:t>Blažene Djevice Marije, svetište u blizini Efeza </a:t>
            </a:r>
            <a:r>
              <a:rPr lang="hr-HR" sz="2400" dirty="0" smtClean="0"/>
              <a:t>(od </a:t>
            </a:r>
            <a:r>
              <a:rPr lang="hr-HR" sz="2400" dirty="0"/>
              <a:t>5.st</a:t>
            </a:r>
            <a:r>
              <a:rPr lang="hr-HR" sz="2400" dirty="0" smtClean="0"/>
              <a:t>.)</a:t>
            </a:r>
            <a:endParaRPr lang="hr-HR" sz="2400" dirty="0"/>
          </a:p>
          <a:p>
            <a:r>
              <a:rPr lang="hr-HR" sz="2400" dirty="0"/>
              <a:t>grob i bazilika svetog Ivana Apostola (pisac Apokalipse)</a:t>
            </a:r>
          </a:p>
          <a:p>
            <a:r>
              <a:rPr lang="hr-HR" sz="2400" dirty="0"/>
              <a:t>Treći ekumenski </a:t>
            </a:r>
            <a:r>
              <a:rPr lang="hr-HR" sz="2400" dirty="0" smtClean="0"/>
              <a:t>koncil (5.st.) </a:t>
            </a:r>
            <a:r>
              <a:rPr lang="hr-HR" sz="2400" dirty="0"/>
              <a:t>koji je proglasio </a:t>
            </a:r>
            <a:r>
              <a:rPr lang="hr-HR" sz="2400" dirty="0" err="1"/>
              <a:t>nicejsko</a:t>
            </a:r>
            <a:r>
              <a:rPr lang="hr-HR" sz="2400" dirty="0"/>
              <a:t> učenje temeljem katoličke doktrine</a:t>
            </a: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533" y="2076103"/>
            <a:ext cx="3304122" cy="4405496"/>
          </a:xfrm>
        </p:spPr>
      </p:pic>
    </p:spTree>
    <p:extLst>
      <p:ext uri="{BB962C8B-B14F-4D97-AF65-F5344CB8AC3E}">
        <p14:creationId xmlns:p14="http://schemas.microsoft.com/office/powerpoint/2010/main" val="24054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Bizantsko Carstvo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0" y="2132856"/>
            <a:ext cx="3431282" cy="2736304"/>
          </a:xfrm>
        </p:spPr>
        <p:txBody>
          <a:bodyPr/>
          <a:lstStyle/>
          <a:p>
            <a:r>
              <a:rPr lang="hr-HR" sz="2400" dirty="0" smtClean="0"/>
              <a:t>U 4.st. nakon što je Konstantinopol (Carigrad) postao središte RC propada trgovina sa zapadom i </a:t>
            </a:r>
            <a:r>
              <a:rPr lang="hr-HR" sz="2400" dirty="0" err="1" smtClean="0"/>
              <a:t>Smirna</a:t>
            </a:r>
            <a:r>
              <a:rPr lang="hr-HR" sz="2400" dirty="0" smtClean="0"/>
              <a:t> doživljava gospodarski pad</a:t>
            </a: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36" y="2017439"/>
            <a:ext cx="5542384" cy="3699947"/>
          </a:xfrm>
        </p:spPr>
      </p:pic>
      <p:sp>
        <p:nvSpPr>
          <p:cNvPr id="7" name="TekstniOkvir 6"/>
          <p:cNvSpPr txBox="1"/>
          <p:nvPr/>
        </p:nvSpPr>
        <p:spPr>
          <a:xfrm>
            <a:off x="3635896" y="5805264"/>
            <a:ext cx="4955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Istanbul, Aja Sofija, 6.st., UNESCO</a:t>
            </a:r>
            <a:endParaRPr lang="hr-HR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36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TURCI OSMANLIJE</a:t>
            </a:r>
            <a:endParaRPr lang="hr-HR" dirty="0"/>
          </a:p>
        </p:txBody>
      </p:sp>
      <p:sp>
        <p:nvSpPr>
          <p:cNvPr id="7" name="Podnaslov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SREDNJI I NOVI VIJEK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1214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Turci-Seldžuci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21" y="3789040"/>
            <a:ext cx="4951679" cy="3020524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79512" y="1988840"/>
            <a:ext cx="8532440" cy="936104"/>
          </a:xfrm>
        </p:spPr>
        <p:txBody>
          <a:bodyPr/>
          <a:lstStyle/>
          <a:p>
            <a:r>
              <a:rPr lang="hr-HR" sz="2400" dirty="0" smtClean="0"/>
              <a:t>U 11.st. velikim dijelovima jugozapadne i središnje Azije zavladali su Turci-Seldžuci koji su stvorili ogromnu državu</a:t>
            </a:r>
          </a:p>
          <a:p>
            <a:r>
              <a:rPr lang="hr-HR" sz="2400" dirty="0" smtClean="0"/>
              <a:t>U 14.st. njihova država se raspala na niz malih državica od kojih se u posebno isticao emirat na </a:t>
            </a:r>
            <a:r>
              <a:rPr lang="hr-HR" sz="2400" dirty="0" err="1" smtClean="0"/>
              <a:t>sjz</a:t>
            </a:r>
            <a:r>
              <a:rPr lang="hr-HR" sz="2400" dirty="0" smtClean="0"/>
              <a:t> Male Azije pod vodstvom OSMANA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393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>
          <a:xfrm>
            <a:off x="-21543" y="4692646"/>
            <a:ext cx="2692896" cy="2151112"/>
          </a:xfrm>
        </p:spPr>
        <p:txBody>
          <a:bodyPr/>
          <a:lstStyle/>
          <a:p>
            <a:pPr algn="ctr"/>
            <a:r>
              <a:rPr lang="hr-HR" sz="3600" dirty="0" smtClean="0">
                <a:solidFill>
                  <a:schemeClr val="accent6"/>
                </a:solidFill>
              </a:rPr>
              <a:t>Bliski </a:t>
            </a:r>
            <a:br>
              <a:rPr lang="hr-HR" sz="3600" dirty="0" smtClean="0">
                <a:solidFill>
                  <a:schemeClr val="accent6"/>
                </a:solidFill>
              </a:rPr>
            </a:br>
            <a:r>
              <a:rPr lang="hr-HR" sz="3600" dirty="0" smtClean="0">
                <a:solidFill>
                  <a:schemeClr val="accent6"/>
                </a:solidFill>
              </a:rPr>
              <a:t>istok- kolijevka civilizacije</a:t>
            </a:r>
            <a:endParaRPr lang="hr-HR" sz="3600" dirty="0">
              <a:solidFill>
                <a:schemeClr val="accent6"/>
              </a:solidFill>
            </a:endParaRPr>
          </a:p>
        </p:txBody>
      </p:sp>
      <p:pic>
        <p:nvPicPr>
          <p:cNvPr id="3" name="Rezervirano mjesto sadržaja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353" y="692696"/>
            <a:ext cx="6484369" cy="6052078"/>
          </a:xfrm>
        </p:spPr>
      </p:pic>
      <p:sp>
        <p:nvSpPr>
          <p:cNvPr id="9" name="Elipsa 8"/>
          <p:cNvSpPr/>
          <p:nvPr/>
        </p:nvSpPr>
        <p:spPr bwMode="auto">
          <a:xfrm>
            <a:off x="2638636" y="172116"/>
            <a:ext cx="3107033" cy="25202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Turci Osmanlije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2257"/>
            <a:ext cx="6588224" cy="5007050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588224" y="2132856"/>
            <a:ext cx="2555776" cy="2592288"/>
          </a:xfrm>
        </p:spPr>
        <p:txBody>
          <a:bodyPr/>
          <a:lstStyle/>
          <a:p>
            <a:r>
              <a:rPr lang="hr-HR" dirty="0" smtClean="0"/>
              <a:t>Širenje osmanske države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75368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r-HR" dirty="0" smtClean="0"/>
              <a:t>Sultani</a:t>
            </a:r>
            <a:endParaRPr lang="hr-HR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467544" y="5877272"/>
            <a:ext cx="3868737" cy="823912"/>
          </a:xfrm>
        </p:spPr>
        <p:txBody>
          <a:bodyPr/>
          <a:lstStyle/>
          <a:p>
            <a:pPr algn="ctr"/>
            <a:r>
              <a:rPr lang="hr-HR" dirty="0" smtClean="0"/>
              <a:t>Mehmed II. Osvajač (1451.-1481.)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92722"/>
            <a:ext cx="2731805" cy="3684588"/>
          </a:xfrm>
        </p:spPr>
      </p:pic>
      <p:sp>
        <p:nvSpPr>
          <p:cNvPr id="7" name="Rezervirano mjesto teksta 6"/>
          <p:cNvSpPr>
            <a:spLocks noGrp="1"/>
          </p:cNvSpPr>
          <p:nvPr>
            <p:ph type="body" sz="quarter" idx="3"/>
          </p:nvPr>
        </p:nvSpPr>
        <p:spPr>
          <a:xfrm>
            <a:off x="4422975" y="5877272"/>
            <a:ext cx="3887788" cy="823912"/>
          </a:xfrm>
        </p:spPr>
        <p:txBody>
          <a:bodyPr/>
          <a:lstStyle/>
          <a:p>
            <a:pPr algn="ctr"/>
            <a:r>
              <a:rPr lang="hr-HR" dirty="0" smtClean="0"/>
              <a:t>Sulejman I. Veličanstveni</a:t>
            </a:r>
          </a:p>
          <a:p>
            <a:pPr algn="ctr"/>
            <a:r>
              <a:rPr lang="hr-HR" dirty="0" smtClean="0"/>
              <a:t>(1520.-1566.)</a:t>
            </a:r>
            <a:endParaRPr lang="hr-HR" dirty="0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92684"/>
            <a:ext cx="3157691" cy="3684588"/>
          </a:xfrm>
        </p:spPr>
      </p:pic>
    </p:spTree>
    <p:extLst>
      <p:ext uri="{BB962C8B-B14F-4D97-AF65-F5344CB8AC3E}">
        <p14:creationId xmlns:p14="http://schemas.microsoft.com/office/powerpoint/2010/main" val="3564519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slov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Top Kapi-Visoka Porta</a:t>
            </a:r>
            <a:endParaRPr lang="hr-HR" dirty="0"/>
          </a:p>
        </p:txBody>
      </p:sp>
      <p:pic>
        <p:nvPicPr>
          <p:cNvPr id="15" name="Rezervirano mjesto sadržaja 1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8208912" cy="4103324"/>
          </a:xfrm>
        </p:spPr>
      </p:pic>
    </p:spTree>
    <p:extLst>
      <p:ext uri="{BB962C8B-B14F-4D97-AF65-F5344CB8AC3E}">
        <p14:creationId xmlns:p14="http://schemas.microsoft.com/office/powerpoint/2010/main" val="1984505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Nastanak Republike Turske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4379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Prvi svjetski rat (1914.-1918.)</a:t>
            </a:r>
            <a:endParaRPr lang="hr-HR" dirty="0"/>
          </a:p>
        </p:txBody>
      </p:sp>
      <p:pic>
        <p:nvPicPr>
          <p:cNvPr id="2" name="Rezervirano mjesto sadržaja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88840"/>
            <a:ext cx="6091879" cy="3888432"/>
          </a:xfrm>
        </p:spPr>
      </p:pic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0" y="5805264"/>
            <a:ext cx="9396536" cy="1136501"/>
          </a:xfrm>
        </p:spPr>
        <p:txBody>
          <a:bodyPr/>
          <a:lstStyle/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Kao poražena zemlja u Prvom svjetskom ratu, Osmansko carstvo je izgubilo </a:t>
            </a:r>
            <a:r>
              <a:rPr lang="hr-H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vleike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dijelove teritorija u korist sila pobjednica: </a:t>
            </a:r>
            <a:r>
              <a:rPr lang="hr-H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V.Britanije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Francuske, Italije i Grčke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756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Nacionalni pokret- Kemal Paša Ataturk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3291840" cy="4114800"/>
          </a:xfrm>
        </p:spPr>
      </p:pic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3563888" y="2132856"/>
            <a:ext cx="5580112" cy="4608512"/>
          </a:xfrm>
        </p:spPr>
        <p:txBody>
          <a:bodyPr/>
          <a:lstStyle/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1919.g. kao reakcija na okupaciju turskog teritorija, </a:t>
            </a:r>
          </a:p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Kemal Paša dolazi na čelo nacionalnog pokreta koji je prije svega usmjeren protiv grčke okupacije (</a:t>
            </a:r>
            <a:r>
              <a:rPr lang="hr-H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Smirne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- Izmira)</a:t>
            </a:r>
          </a:p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1919./1922. Grčko-turski rat</a:t>
            </a:r>
          </a:p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Veliki požar u </a:t>
            </a:r>
            <a:r>
              <a:rPr lang="hr-H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Smirni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pobjeda Turaka- veliki </a:t>
            </a:r>
          </a:p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1923.g. svrgnut sultan Mehmed VI. 29.10.1923.g. proglašena R Turska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089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 bwMode="auto">
          <a:xfrm>
            <a:off x="50329" y="1916745"/>
            <a:ext cx="5585055" cy="486916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6" name="Elipsa 5"/>
          <p:cNvSpPr/>
          <p:nvPr/>
        </p:nvSpPr>
        <p:spPr bwMode="auto">
          <a:xfrm>
            <a:off x="4029708" y="1916745"/>
            <a:ext cx="5078071" cy="4888615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2046761" y="2571291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VJERA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5511724" y="2361643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VJERA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926902" y="3041141"/>
            <a:ext cx="2239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dirty="0" smtClean="0"/>
              <a:t>NACIONALNA</a:t>
            </a:r>
          </a:p>
          <a:p>
            <a:pPr algn="ctr"/>
            <a:r>
              <a:rPr lang="hr-HR" dirty="0" smtClean="0"/>
              <a:t>POVIJEST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5790101" y="2886601"/>
            <a:ext cx="2239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NACIONALNA</a:t>
            </a:r>
          </a:p>
          <a:p>
            <a:pPr algn="ctr"/>
            <a:r>
              <a:rPr lang="hr-HR" dirty="0" smtClean="0"/>
              <a:t>POVIJEST</a:t>
            </a:r>
            <a:endParaRPr lang="hr-HR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983689" y="3933056"/>
            <a:ext cx="2015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PODRIJETLO</a:t>
            </a:r>
            <a:endParaRPr lang="hr-HR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6014522" y="3899388"/>
            <a:ext cx="2015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PODRIJETLO</a:t>
            </a:r>
            <a:endParaRPr lang="hr-HR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637326" y="4711322"/>
            <a:ext cx="2359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NAČIN ŽIVOTA</a:t>
            </a:r>
            <a:endParaRPr lang="hr-HR" dirty="0"/>
          </a:p>
        </p:txBody>
      </p:sp>
      <p:sp>
        <p:nvSpPr>
          <p:cNvPr id="17" name="TekstniOkvir 16"/>
          <p:cNvSpPr txBox="1"/>
          <p:nvPr/>
        </p:nvSpPr>
        <p:spPr>
          <a:xfrm>
            <a:off x="6030318" y="4583210"/>
            <a:ext cx="2359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NAČIN ŽIVOTA</a:t>
            </a:r>
            <a:endParaRPr lang="hr-HR" dirty="0"/>
          </a:p>
        </p:txBody>
      </p:sp>
      <p:sp>
        <p:nvSpPr>
          <p:cNvPr id="18" name="TekstniOkvir 17"/>
          <p:cNvSpPr txBox="1"/>
          <p:nvPr/>
        </p:nvSpPr>
        <p:spPr>
          <a:xfrm>
            <a:off x="1314306" y="5322996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JEZIK</a:t>
            </a:r>
            <a:endParaRPr lang="hr-HR" dirty="0"/>
          </a:p>
        </p:txBody>
      </p:sp>
      <p:sp>
        <p:nvSpPr>
          <p:cNvPr id="19" name="TekstniOkvir 18"/>
          <p:cNvSpPr txBox="1"/>
          <p:nvPr/>
        </p:nvSpPr>
        <p:spPr>
          <a:xfrm>
            <a:off x="6259189" y="5252993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JEZIK</a:t>
            </a:r>
            <a:endParaRPr lang="hr-HR" dirty="0"/>
          </a:p>
        </p:txBody>
      </p:sp>
      <p:sp>
        <p:nvSpPr>
          <p:cNvPr id="21" name="Elipsa 20"/>
          <p:cNvSpPr/>
          <p:nvPr/>
        </p:nvSpPr>
        <p:spPr bwMode="auto">
          <a:xfrm>
            <a:off x="3167203" y="2646001"/>
            <a:ext cx="2863115" cy="3410647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rPr>
              <a:t>TURCIZMI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dirty="0" smtClean="0"/>
              <a:t>RIMSKO NASLJEĐE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rPr>
              <a:t>SREDOZMLJJELA</a:t>
            </a:r>
          </a:p>
        </p:txBody>
      </p:sp>
    </p:spTree>
    <p:extLst>
      <p:ext uri="{BB962C8B-B14F-4D97-AF65-F5344CB8AC3E}">
        <p14:creationId xmlns:p14="http://schemas.microsoft.com/office/powerpoint/2010/main" val="1033684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 Turska od 1923.g.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68" y="1988840"/>
            <a:ext cx="5959663" cy="3959450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0" y="6065912"/>
            <a:ext cx="9144000" cy="792088"/>
          </a:xfrm>
        </p:spPr>
        <p:txBody>
          <a:bodyPr/>
          <a:lstStyle/>
          <a:p>
            <a:r>
              <a:rPr lang="hr-HR" dirty="0" smtClean="0"/>
              <a:t>Trg </a:t>
            </a:r>
            <a:r>
              <a:rPr lang="hr-HR" dirty="0" err="1" smtClean="0"/>
              <a:t>Taksim</a:t>
            </a:r>
            <a:r>
              <a:rPr lang="hr-HR" dirty="0" smtClean="0"/>
              <a:t> u Istanbulu, spomenik Republici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40395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743944"/>
          </a:xfrm>
        </p:spPr>
        <p:txBody>
          <a:bodyPr/>
          <a:lstStyle/>
          <a:p>
            <a:r>
              <a:rPr lang="hr-HR" dirty="0" smtClean="0"/>
              <a:t>Prapovijest</a:t>
            </a:r>
          </a:p>
          <a:p>
            <a:r>
              <a:rPr lang="hr-HR" dirty="0" smtClean="0"/>
              <a:t>Antika (Stara Grčka i Rim)</a:t>
            </a:r>
          </a:p>
          <a:p>
            <a:r>
              <a:rPr lang="hr-HR" dirty="0" smtClean="0"/>
              <a:t>Srednji i Novi vijek (Osmansko Carstvo)</a:t>
            </a:r>
          </a:p>
          <a:p>
            <a:r>
              <a:rPr lang="hr-HR" dirty="0" smtClean="0"/>
              <a:t>Suvremenost (R Turska)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91787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Istočna Trakija i Mala Azija (Anadolija)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5000"/>
            <a:ext cx="7848871" cy="4793044"/>
          </a:xfrm>
        </p:spPr>
      </p:pic>
      <p:sp>
        <p:nvSpPr>
          <p:cNvPr id="5" name="Elipsa 4"/>
          <p:cNvSpPr/>
          <p:nvPr/>
        </p:nvSpPr>
        <p:spPr bwMode="auto">
          <a:xfrm>
            <a:off x="1331640" y="4165498"/>
            <a:ext cx="1224136" cy="43204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0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636912"/>
            <a:ext cx="7772400" cy="1245096"/>
          </a:xfrm>
        </p:spPr>
        <p:txBody>
          <a:bodyPr/>
          <a:lstStyle/>
          <a:p>
            <a:r>
              <a:rPr lang="hr-HR" dirty="0" smtClean="0"/>
              <a:t>Povijest Male Azije prije dolaska Turaka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752600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92086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2699792" y="644466"/>
            <a:ext cx="6286872" cy="1143000"/>
          </a:xfrm>
        </p:spPr>
        <p:txBody>
          <a:bodyPr/>
          <a:lstStyle/>
          <a:p>
            <a:r>
              <a:rPr lang="hr-HR" dirty="0" smtClean="0"/>
              <a:t>Neolitik- 8.tis.pr.Kr.-6.tis.pr.Kr.</a:t>
            </a:r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half" idx="2"/>
          </p:nvPr>
        </p:nvSpPr>
        <p:spPr>
          <a:xfrm>
            <a:off x="26293" y="6021288"/>
            <a:ext cx="9117707" cy="720080"/>
          </a:xfrm>
        </p:spPr>
        <p:txBody>
          <a:bodyPr/>
          <a:lstStyle/>
          <a:p>
            <a:pPr marL="0" indent="0" algn="ctr">
              <a:buNone/>
            </a:pPr>
            <a:r>
              <a:rPr lang="hr-HR" sz="2400" dirty="0" err="1" smtClean="0"/>
              <a:t>Catal</a:t>
            </a:r>
            <a:r>
              <a:rPr lang="hr-HR" sz="2400" dirty="0" smtClean="0"/>
              <a:t> </a:t>
            </a:r>
            <a:r>
              <a:rPr lang="hr-HR" sz="2400" dirty="0" err="1" smtClean="0"/>
              <a:t>Huyuk</a:t>
            </a:r>
            <a:r>
              <a:rPr lang="hr-HR" sz="2400" dirty="0" smtClean="0"/>
              <a:t> (UNESCO) je jedno od najstarijih trajnih naselja u povijesti. Nalazi se na jugoistoku Turske u blizini grada </a:t>
            </a:r>
            <a:r>
              <a:rPr lang="hr-HR" sz="2400" dirty="0" err="1" smtClean="0"/>
              <a:t>Konya</a:t>
            </a:r>
            <a:r>
              <a:rPr lang="hr-HR" sz="2400" dirty="0" smtClean="0"/>
              <a:t>. </a:t>
            </a:r>
            <a:endParaRPr lang="hr-HR" sz="2400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091" y="1988840"/>
            <a:ext cx="5954443" cy="3721527"/>
          </a:xfrm>
          <a:prstGeom prst="rect">
            <a:avLst/>
          </a:prstGeom>
        </p:spPr>
      </p:pic>
      <p:pic>
        <p:nvPicPr>
          <p:cNvPr id="8" name="Rezervirano mjesto sadržaja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06120"/>
            <a:ext cx="3369148" cy="2230376"/>
          </a:xfrm>
        </p:spPr>
      </p:pic>
    </p:spTree>
    <p:extLst>
      <p:ext uri="{BB962C8B-B14F-4D97-AF65-F5344CB8AC3E}">
        <p14:creationId xmlns:p14="http://schemas.microsoft.com/office/powerpoint/2010/main" val="324916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99792" y="629708"/>
            <a:ext cx="6293296" cy="1143000"/>
          </a:xfrm>
        </p:spPr>
        <p:txBody>
          <a:bodyPr/>
          <a:lstStyle/>
          <a:p>
            <a:r>
              <a:rPr lang="hr-HR" dirty="0" smtClean="0"/>
              <a:t>Brončano doba-hetitska država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91469"/>
            <a:ext cx="5328592" cy="3552395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79512" y="5581964"/>
            <a:ext cx="8458200" cy="1087760"/>
          </a:xfrm>
        </p:spPr>
        <p:txBody>
          <a:bodyPr/>
          <a:lstStyle/>
          <a:p>
            <a:r>
              <a:rPr lang="hr-HR" dirty="0" smtClean="0"/>
              <a:t>Hetitsko carstvo-2.tis.pr.Kr.</a:t>
            </a:r>
          </a:p>
          <a:p>
            <a:r>
              <a:rPr lang="hr-HR" dirty="0" smtClean="0"/>
              <a:t>Prijestolnica </a:t>
            </a:r>
            <a:r>
              <a:rPr lang="hr-HR" dirty="0" err="1" smtClean="0"/>
              <a:t>Hatuša</a:t>
            </a:r>
            <a:r>
              <a:rPr lang="hr-HR" dirty="0" smtClean="0"/>
              <a:t> (UNESCO)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72434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43199" y="609600"/>
            <a:ext cx="6214863" cy="1143000"/>
          </a:xfrm>
        </p:spPr>
        <p:txBody>
          <a:bodyPr/>
          <a:lstStyle/>
          <a:p>
            <a:r>
              <a:rPr lang="hr-HR" dirty="0" smtClean="0"/>
              <a:t>Antika- Troja- UNESCO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>
          <a:xfrm>
            <a:off x="-2" y="5814256"/>
            <a:ext cx="8958064" cy="792088"/>
          </a:xfrm>
        </p:spPr>
        <p:txBody>
          <a:bodyPr/>
          <a:lstStyle/>
          <a:p>
            <a:pPr marL="0" indent="0" algn="ctr">
              <a:buNone/>
            </a:pPr>
            <a:r>
              <a:rPr lang="hr-HR" sz="2400" dirty="0" smtClean="0"/>
              <a:t>Na sjeverozapadu Turske nalaze se ostaci slavne Troje čija je propast opisana u Homerovoj Ilijadi.</a:t>
            </a:r>
            <a:endParaRPr lang="hr-HR" sz="24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04256"/>
            <a:ext cx="5705475" cy="3810000"/>
          </a:xfrm>
          <a:prstGeom prst="rect">
            <a:avLst/>
          </a:prstGeo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312" y="1988840"/>
            <a:ext cx="3073751" cy="2304256"/>
          </a:xfrm>
        </p:spPr>
      </p:pic>
    </p:spTree>
    <p:extLst>
      <p:ext uri="{BB962C8B-B14F-4D97-AF65-F5344CB8AC3E}">
        <p14:creationId xmlns:p14="http://schemas.microsoft.com/office/powerpoint/2010/main" val="127738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43200" y="609600"/>
            <a:ext cx="6293296" cy="1143000"/>
          </a:xfrm>
        </p:spPr>
        <p:txBody>
          <a:bodyPr/>
          <a:lstStyle/>
          <a:p>
            <a:r>
              <a:rPr lang="hr-HR" dirty="0" smtClean="0"/>
              <a:t>Antika-doseljenje Grka i osnutak </a:t>
            </a:r>
            <a:r>
              <a:rPr lang="hr-HR" dirty="0" err="1" smtClean="0"/>
              <a:t>Smirne</a:t>
            </a:r>
            <a:r>
              <a:rPr lang="hr-HR" dirty="0" smtClean="0"/>
              <a:t> (Izmira)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-25152" y="2033464"/>
            <a:ext cx="4669160" cy="4824536"/>
          </a:xfrm>
        </p:spPr>
        <p:txBody>
          <a:bodyPr/>
          <a:lstStyle/>
          <a:p>
            <a:pPr marL="0" indent="0">
              <a:buNone/>
            </a:pPr>
            <a:r>
              <a:rPr lang="hr-HR" sz="2400" dirty="0" smtClean="0"/>
              <a:t>-smještena </a:t>
            </a:r>
            <a:r>
              <a:rPr lang="hr-HR" sz="2400" dirty="0"/>
              <a:t>na središnjem dijelu zapadne obale M. Azije;</a:t>
            </a:r>
          </a:p>
          <a:p>
            <a:pPr marL="0" indent="0">
              <a:buNone/>
            </a:pPr>
            <a:r>
              <a:rPr lang="hr-HR" sz="2400" dirty="0"/>
              <a:t>-nalazi se na ušću rijeke </a:t>
            </a:r>
            <a:r>
              <a:rPr lang="hr-HR" sz="2400" dirty="0" err="1"/>
              <a:t>Hermus</a:t>
            </a:r>
            <a:r>
              <a:rPr lang="hr-HR" sz="2400" dirty="0"/>
              <a:t>, na dnu dobro zaštićenog zaljeva duboko uvučenog u kopno;</a:t>
            </a:r>
          </a:p>
          <a:p>
            <a:pPr>
              <a:buFontTx/>
              <a:buChar char="-"/>
            </a:pPr>
            <a:r>
              <a:rPr lang="hr-HR" sz="2400" dirty="0" smtClean="0"/>
              <a:t>prvi tragovi života sežu u 7.tis.pr.Kr.</a:t>
            </a:r>
          </a:p>
          <a:p>
            <a:pPr>
              <a:buFontTx/>
              <a:buChar char="-"/>
            </a:pPr>
            <a:r>
              <a:rPr lang="hr-HR" sz="2400" dirty="0" smtClean="0"/>
              <a:t>krajem </a:t>
            </a:r>
            <a:r>
              <a:rPr lang="hr-HR" sz="2400" dirty="0"/>
              <a:t>2.tis.pr.Kr. naseljavaju se Eolski Grci s otoka </a:t>
            </a:r>
            <a:r>
              <a:rPr lang="hr-HR" sz="2400" dirty="0" err="1"/>
              <a:t>Lezbosa</a:t>
            </a:r>
            <a:r>
              <a:rPr lang="hr-HR" sz="2400" dirty="0"/>
              <a:t> i iz grada  Kime</a:t>
            </a:r>
            <a:endParaRPr lang="hr-HR" sz="2400" dirty="0" smtClean="0"/>
          </a:p>
        </p:txBody>
      </p:sp>
      <p:pic>
        <p:nvPicPr>
          <p:cNvPr id="5" name="Rezervirano mjesto sadržaj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528900"/>
            <a:ext cx="4554926" cy="3672408"/>
          </a:xfrm>
          <a:prstGeom prst="rect">
            <a:avLst/>
          </a:prstGeom>
        </p:spPr>
      </p:pic>
      <p:sp>
        <p:nvSpPr>
          <p:cNvPr id="6" name="Strelica dolje 5"/>
          <p:cNvSpPr/>
          <p:nvPr/>
        </p:nvSpPr>
        <p:spPr bwMode="auto">
          <a:xfrm>
            <a:off x="7452320" y="3717032"/>
            <a:ext cx="501824" cy="64807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30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Tema sustava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r-Latn-R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r-Latn-R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Tema sustava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Turkey_flag</Template>
  <TotalTime>554</TotalTime>
  <Words>703</Words>
  <Application>Microsoft Office PowerPoint</Application>
  <PresentationFormat>Prikaz na zaslonu (4:3)</PresentationFormat>
  <Paragraphs>96</Paragraphs>
  <Slides>27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31" baseType="lpstr">
      <vt:lpstr>Arial</vt:lpstr>
      <vt:lpstr>Times</vt:lpstr>
      <vt:lpstr>Trebuchet MS</vt:lpstr>
      <vt:lpstr>Tema sustava Office</vt:lpstr>
      <vt:lpstr>REPUBLIKA TURSKA</vt:lpstr>
      <vt:lpstr>Bliski  istok- kolijevka civilizacije</vt:lpstr>
      <vt:lpstr>PowerPointova prezentacija</vt:lpstr>
      <vt:lpstr>Istočna Trakija i Mala Azija (Anadolija)</vt:lpstr>
      <vt:lpstr>Povijest Male Azije prije dolaska Turaka</vt:lpstr>
      <vt:lpstr>Neolitik- 8.tis.pr.Kr.-6.tis.pr.Kr.</vt:lpstr>
      <vt:lpstr>Brončano doba-hetitska država</vt:lpstr>
      <vt:lpstr>Antika- Troja- UNESCO</vt:lpstr>
      <vt:lpstr>Antika-doseljenje Grka i osnutak Smirne (Izmira)</vt:lpstr>
      <vt:lpstr>Antika- Smirna (tur. Izmir)</vt:lpstr>
      <vt:lpstr>Aleksandar Veliki, 4.st.pr.Kr.</vt:lpstr>
      <vt:lpstr>Pergamsko kraljevstvo</vt:lpstr>
      <vt:lpstr>Antika-Stari Rim</vt:lpstr>
      <vt:lpstr>Kršćanstvo- početci</vt:lpstr>
      <vt:lpstr>Efez (UNESCO)</vt:lpstr>
      <vt:lpstr>Efez- rano kršćanstvo</vt:lpstr>
      <vt:lpstr>Bizantsko Carstvo</vt:lpstr>
      <vt:lpstr>TURCI OSMANLIJE</vt:lpstr>
      <vt:lpstr>Turci-Seldžuci</vt:lpstr>
      <vt:lpstr>Turci Osmanlije</vt:lpstr>
      <vt:lpstr>Sultani</vt:lpstr>
      <vt:lpstr>Top Kapi-Visoka Porta</vt:lpstr>
      <vt:lpstr>Nastanak Republike Turske</vt:lpstr>
      <vt:lpstr>Prvi svjetski rat (1914.-1918.)</vt:lpstr>
      <vt:lpstr>Nacionalni pokret- Kemal Paša Ataturk</vt:lpstr>
      <vt:lpstr>PowerPointova prezentacija</vt:lpstr>
      <vt:lpstr>R Turska od 1923.g.</vt:lpstr>
    </vt:vector>
  </TitlesOfParts>
  <Manager/>
  <Company>֕退ࡐ쯄/蝰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REPUBLIKA TURSKA</dc:title>
  <dc:subject>Template Ready</dc:subject>
  <dc:creator>Dragica Reljić</dc:creator>
  <cp:keywords>Countries</cp:keywords>
  <dc:description/>
  <cp:lastModifiedBy>Dragica Reljić</cp:lastModifiedBy>
  <cp:revision>47</cp:revision>
  <dcterms:created xsi:type="dcterms:W3CDTF">2015-10-30T17:37:07Z</dcterms:created>
  <dcterms:modified xsi:type="dcterms:W3CDTF">2015-12-04T10:24:01Z</dcterms:modified>
  <cp:category>Countries</cp:category>
</cp:coreProperties>
</file>